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53"/>
  </p:notesMasterIdLst>
  <p:handoutMasterIdLst>
    <p:handoutMasterId r:id="rId54"/>
  </p:handoutMasterIdLst>
  <p:sldIdLst>
    <p:sldId id="355" r:id="rId5"/>
    <p:sldId id="356" r:id="rId6"/>
    <p:sldId id="338" r:id="rId7"/>
    <p:sldId id="362" r:id="rId8"/>
    <p:sldId id="384" r:id="rId9"/>
    <p:sldId id="385" r:id="rId10"/>
    <p:sldId id="367" r:id="rId11"/>
    <p:sldId id="369" r:id="rId12"/>
    <p:sldId id="396" r:id="rId13"/>
    <p:sldId id="371" r:id="rId14"/>
    <p:sldId id="397" r:id="rId15"/>
    <p:sldId id="372" r:id="rId16"/>
    <p:sldId id="374" r:id="rId17"/>
    <p:sldId id="399" r:id="rId18"/>
    <p:sldId id="400" r:id="rId19"/>
    <p:sldId id="401" r:id="rId20"/>
    <p:sldId id="402" r:id="rId21"/>
    <p:sldId id="373" r:id="rId22"/>
    <p:sldId id="398" r:id="rId23"/>
    <p:sldId id="377" r:id="rId24"/>
    <p:sldId id="386" r:id="rId25"/>
    <p:sldId id="392" r:id="rId26"/>
    <p:sldId id="393" r:id="rId27"/>
    <p:sldId id="394" r:id="rId28"/>
    <p:sldId id="382" r:id="rId29"/>
    <p:sldId id="375" r:id="rId30"/>
    <p:sldId id="376" r:id="rId31"/>
    <p:sldId id="395" r:id="rId32"/>
    <p:sldId id="404" r:id="rId33"/>
    <p:sldId id="408" r:id="rId34"/>
    <p:sldId id="406" r:id="rId35"/>
    <p:sldId id="405" r:id="rId36"/>
    <p:sldId id="414" r:id="rId37"/>
    <p:sldId id="413" r:id="rId38"/>
    <p:sldId id="407" r:id="rId39"/>
    <p:sldId id="415" r:id="rId40"/>
    <p:sldId id="417" r:id="rId41"/>
    <p:sldId id="416" r:id="rId42"/>
    <p:sldId id="387" r:id="rId43"/>
    <p:sldId id="412" r:id="rId44"/>
    <p:sldId id="411" r:id="rId45"/>
    <p:sldId id="388" r:id="rId46"/>
    <p:sldId id="381" r:id="rId47"/>
    <p:sldId id="410" r:id="rId48"/>
    <p:sldId id="409" r:id="rId49"/>
    <p:sldId id="389" r:id="rId50"/>
    <p:sldId id="380" r:id="rId51"/>
    <p:sldId id="36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devaiah, Ashoka" initials="MA" lastIdx="1" clrIdx="0">
    <p:extLst>
      <p:ext uri="{19B8F6BF-5375-455C-9EA6-DF929625EA0E}">
        <p15:presenceInfo xmlns:p15="http://schemas.microsoft.com/office/powerpoint/2012/main" userId="S::ashoka.mahadevaiah@accenture.com::e7adf0d9-5d9b-40be-af37-a79c5ca631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99"/>
    <a:srgbClr val="000066"/>
    <a:srgbClr val="3366CC"/>
    <a:srgbClr val="00BAFF"/>
    <a:srgbClr val="70E6E1"/>
    <a:srgbClr val="FFCCCC"/>
    <a:srgbClr val="D8D8D8"/>
    <a:srgbClr val="2800FF"/>
    <a:srgbClr val="00FF7D"/>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82322" autoAdjust="0"/>
  </p:normalViewPr>
  <p:slideViewPr>
    <p:cSldViewPr snapToGrid="0">
      <p:cViewPr varScale="1">
        <p:scale>
          <a:sx n="87" d="100"/>
          <a:sy n="87" d="100"/>
        </p:scale>
        <p:origin x="52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7" d="100"/>
          <a:sy n="67" d="100"/>
        </p:scale>
        <p:origin x="322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5T15:52:21.564"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10/2/2020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10/2/2020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medium.com/hashmapinc/rest-good-practices-for-api-design-881439796dc9"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medium.com/hashmapinc/rest-good-practices-for-api-design-881439796dc9"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1</a:t>
            </a:fld>
            <a:endParaRPr lang="en-US" dirty="0"/>
          </a:p>
        </p:txBody>
      </p:sp>
    </p:spTree>
    <p:extLst>
      <p:ext uri="{BB962C8B-B14F-4D97-AF65-F5344CB8AC3E}">
        <p14:creationId xmlns:p14="http://schemas.microsoft.com/office/powerpoint/2010/main" val="1941757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dirty="0"/>
          </a:p>
        </p:txBody>
      </p:sp>
    </p:spTree>
    <p:extLst>
      <p:ext uri="{BB962C8B-B14F-4D97-AF65-F5344CB8AC3E}">
        <p14:creationId xmlns:p14="http://schemas.microsoft.com/office/powerpoint/2010/main" val="243187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dirty="0"/>
          </a:p>
        </p:txBody>
      </p:sp>
    </p:spTree>
    <p:extLst>
      <p:ext uri="{BB962C8B-B14F-4D97-AF65-F5344CB8AC3E}">
        <p14:creationId xmlns:p14="http://schemas.microsoft.com/office/powerpoint/2010/main" val="710157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dirty="0"/>
          </a:p>
        </p:txBody>
      </p:sp>
    </p:spTree>
    <p:extLst>
      <p:ext uri="{BB962C8B-B14F-4D97-AF65-F5344CB8AC3E}">
        <p14:creationId xmlns:p14="http://schemas.microsoft.com/office/powerpoint/2010/main" val="384547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dirty="0"/>
          </a:p>
        </p:txBody>
      </p:sp>
    </p:spTree>
    <p:extLst>
      <p:ext uri="{BB962C8B-B14F-4D97-AF65-F5344CB8AC3E}">
        <p14:creationId xmlns:p14="http://schemas.microsoft.com/office/powerpoint/2010/main" val="119701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19</a:t>
            </a:fld>
            <a:endParaRPr lang="en-US" dirty="0"/>
          </a:p>
        </p:txBody>
      </p:sp>
    </p:spTree>
    <p:extLst>
      <p:ext uri="{BB962C8B-B14F-4D97-AF65-F5344CB8AC3E}">
        <p14:creationId xmlns:p14="http://schemas.microsoft.com/office/powerpoint/2010/main" val="257803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dirty="0"/>
          </a:p>
        </p:txBody>
      </p:sp>
    </p:spTree>
    <p:extLst>
      <p:ext uri="{BB962C8B-B14F-4D97-AF65-F5344CB8AC3E}">
        <p14:creationId xmlns:p14="http://schemas.microsoft.com/office/powerpoint/2010/main" val="273630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21</a:t>
            </a:fld>
            <a:endParaRPr lang="en-US" dirty="0"/>
          </a:p>
        </p:txBody>
      </p:sp>
    </p:spTree>
    <p:extLst>
      <p:ext uri="{BB962C8B-B14F-4D97-AF65-F5344CB8AC3E}">
        <p14:creationId xmlns:p14="http://schemas.microsoft.com/office/powerpoint/2010/main" val="1488830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22</a:t>
            </a:fld>
            <a:endParaRPr lang="en-US" dirty="0"/>
          </a:p>
        </p:txBody>
      </p:sp>
    </p:spTree>
    <p:extLst>
      <p:ext uri="{BB962C8B-B14F-4D97-AF65-F5344CB8AC3E}">
        <p14:creationId xmlns:p14="http://schemas.microsoft.com/office/powerpoint/2010/main" val="247636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dirty="0"/>
          </a:p>
        </p:txBody>
      </p:sp>
    </p:spTree>
    <p:extLst>
      <p:ext uri="{BB962C8B-B14F-4D97-AF65-F5344CB8AC3E}">
        <p14:creationId xmlns:p14="http://schemas.microsoft.com/office/powerpoint/2010/main" val="3281235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dirty="0"/>
          </a:p>
        </p:txBody>
      </p:sp>
    </p:spTree>
    <p:extLst>
      <p:ext uri="{BB962C8B-B14F-4D97-AF65-F5344CB8AC3E}">
        <p14:creationId xmlns:p14="http://schemas.microsoft.com/office/powerpoint/2010/main" val="72645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2</a:t>
            </a:fld>
            <a:endParaRPr lang="en-US" dirty="0"/>
          </a:p>
        </p:txBody>
      </p:sp>
    </p:spTree>
    <p:extLst>
      <p:ext uri="{BB962C8B-B14F-4D97-AF65-F5344CB8AC3E}">
        <p14:creationId xmlns:p14="http://schemas.microsoft.com/office/powerpoint/2010/main" val="1903216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err="1"/>
              <a:t>ReST</a:t>
            </a:r>
            <a:r>
              <a:rPr lang="en-US" dirty="0"/>
              <a:t> </a:t>
            </a:r>
            <a:r>
              <a:rPr lang="en-US" dirty="0" err="1"/>
              <a:t>respresents</a:t>
            </a:r>
            <a:r>
              <a:rPr lang="en-US" dirty="0"/>
              <a:t> a series of constraints whenever a client talks to server , series of rules in the server for client to use to service</a:t>
            </a:r>
          </a:p>
          <a:p>
            <a:pPr marL="342900" indent="-342900">
              <a:buAutoNum type="arabicParenR"/>
            </a:pPr>
            <a:r>
              <a:rPr lang="en-US" dirty="0"/>
              <a:t>Constraint </a:t>
            </a:r>
          </a:p>
          <a:p>
            <a:pPr marL="952393" lvl="1" indent="-342900">
              <a:buAutoNum type="arabicParenR"/>
            </a:pPr>
            <a:r>
              <a:rPr lang="en-US" dirty="0"/>
              <a:t>Client sends request and server sends response</a:t>
            </a:r>
          </a:p>
          <a:p>
            <a:pPr marL="952393" lvl="1" indent="-342900">
              <a:buAutoNum type="arabicParenR"/>
            </a:pPr>
            <a:r>
              <a:rPr lang="en-US" dirty="0"/>
              <a:t>As load increases we add more servers , now we get into situation where server 1 may contain some info of client which doesn’t get transferred to server 2. Don’t get into this situation. Each request should have the all info to process the request. Example..</a:t>
            </a:r>
          </a:p>
          <a:p>
            <a:pPr marL="952393" lvl="1" indent="-342900">
              <a:buAutoNum type="arabicParenR"/>
            </a:pPr>
            <a:r>
              <a:rPr lang="en-US" dirty="0"/>
              <a:t>Caching – send the data to client with the info that how long the data is valid for and not to come back to server over and over again</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dirty="0"/>
          </a:p>
        </p:txBody>
      </p:sp>
    </p:spTree>
    <p:extLst>
      <p:ext uri="{BB962C8B-B14F-4D97-AF65-F5344CB8AC3E}">
        <p14:creationId xmlns:p14="http://schemas.microsoft.com/office/powerpoint/2010/main" val="2240848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26</a:t>
            </a:fld>
            <a:endParaRPr lang="en-US" dirty="0"/>
          </a:p>
        </p:txBody>
      </p:sp>
    </p:spTree>
    <p:extLst>
      <p:ext uri="{BB962C8B-B14F-4D97-AF65-F5344CB8AC3E}">
        <p14:creationId xmlns:p14="http://schemas.microsoft.com/office/powerpoint/2010/main" val="53603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27</a:t>
            </a:fld>
            <a:endParaRPr lang="en-US" dirty="0"/>
          </a:p>
        </p:txBody>
      </p:sp>
    </p:spTree>
    <p:extLst>
      <p:ext uri="{BB962C8B-B14F-4D97-AF65-F5344CB8AC3E}">
        <p14:creationId xmlns:p14="http://schemas.microsoft.com/office/powerpoint/2010/main" val="140746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28</a:t>
            </a:fld>
            <a:endParaRPr lang="en-US" dirty="0"/>
          </a:p>
        </p:txBody>
      </p:sp>
    </p:spTree>
    <p:extLst>
      <p:ext uri="{BB962C8B-B14F-4D97-AF65-F5344CB8AC3E}">
        <p14:creationId xmlns:p14="http://schemas.microsoft.com/office/powerpoint/2010/main" val="3791727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a:p>
            <a:r>
              <a:rPr lang="en-US" dirty="0">
                <a:hlinkClick r:id="rId4"/>
              </a:rPr>
              <a:t>https://medium.com/hashmapinc/rest-good-practices-for-api-design-881439796dc9</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29</a:t>
            </a:fld>
            <a:endParaRPr lang="en-US" dirty="0"/>
          </a:p>
        </p:txBody>
      </p:sp>
    </p:spTree>
    <p:extLst>
      <p:ext uri="{BB962C8B-B14F-4D97-AF65-F5344CB8AC3E}">
        <p14:creationId xmlns:p14="http://schemas.microsoft.com/office/powerpoint/2010/main" val="1237740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a:hlinkClick r:id="rId3"/>
              </a:rPr>
              <a:t>https://restfulapi.net/</a:t>
            </a:r>
            <a:endParaRPr lang="en-US" dirty="0"/>
          </a:p>
          <a:p>
            <a:r>
              <a:rPr lang="en-US" dirty="0">
                <a:hlinkClick r:id="rId4"/>
              </a:rPr>
              <a:t>https://medium.com/hashmapinc/rest-good-practices-for-api-design-881439796dc9</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30</a:t>
            </a:fld>
            <a:endParaRPr lang="en-US" dirty="0"/>
          </a:p>
        </p:txBody>
      </p:sp>
    </p:spTree>
    <p:extLst>
      <p:ext uri="{BB962C8B-B14F-4D97-AF65-F5344CB8AC3E}">
        <p14:creationId xmlns:p14="http://schemas.microsoft.com/office/powerpoint/2010/main" val="973883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31</a:t>
            </a:fld>
            <a:endParaRPr lang="en-US" dirty="0"/>
          </a:p>
        </p:txBody>
      </p:sp>
    </p:spTree>
    <p:extLst>
      <p:ext uri="{BB962C8B-B14F-4D97-AF65-F5344CB8AC3E}">
        <p14:creationId xmlns:p14="http://schemas.microsoft.com/office/powerpoint/2010/main" val="3797125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32</a:t>
            </a:fld>
            <a:endParaRPr lang="en-US" dirty="0"/>
          </a:p>
        </p:txBody>
      </p:sp>
    </p:spTree>
    <p:extLst>
      <p:ext uri="{BB962C8B-B14F-4D97-AF65-F5344CB8AC3E}">
        <p14:creationId xmlns:p14="http://schemas.microsoft.com/office/powerpoint/2010/main" val="4228292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33</a:t>
            </a:fld>
            <a:endParaRPr lang="en-US" dirty="0"/>
          </a:p>
        </p:txBody>
      </p:sp>
    </p:spTree>
    <p:extLst>
      <p:ext uri="{BB962C8B-B14F-4D97-AF65-F5344CB8AC3E}">
        <p14:creationId xmlns:p14="http://schemas.microsoft.com/office/powerpoint/2010/main" val="266076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dirty="0"/>
          </a:p>
        </p:txBody>
      </p:sp>
    </p:spTree>
    <p:extLst>
      <p:ext uri="{BB962C8B-B14F-4D97-AF65-F5344CB8AC3E}">
        <p14:creationId xmlns:p14="http://schemas.microsoft.com/office/powerpoint/2010/main" val="114103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157E0A-F321-48DC-AF94-681D4DCF344D}" type="slidenum">
              <a:rPr lang="en-US" smtClean="0"/>
              <a:t>3</a:t>
            </a:fld>
            <a:endParaRPr lang="en-US" dirty="0"/>
          </a:p>
        </p:txBody>
      </p:sp>
    </p:spTree>
    <p:extLst>
      <p:ext uri="{BB962C8B-B14F-4D97-AF65-F5344CB8AC3E}">
        <p14:creationId xmlns:p14="http://schemas.microsoft.com/office/powerpoint/2010/main" val="1960404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35</a:t>
            </a:fld>
            <a:endParaRPr lang="en-US" dirty="0"/>
          </a:p>
        </p:txBody>
      </p:sp>
    </p:spTree>
    <p:extLst>
      <p:ext uri="{BB962C8B-B14F-4D97-AF65-F5344CB8AC3E}">
        <p14:creationId xmlns:p14="http://schemas.microsoft.com/office/powerpoint/2010/main" val="3598894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36</a:t>
            </a:fld>
            <a:endParaRPr lang="en-US" dirty="0"/>
          </a:p>
        </p:txBody>
      </p:sp>
    </p:spTree>
    <p:extLst>
      <p:ext uri="{BB962C8B-B14F-4D97-AF65-F5344CB8AC3E}">
        <p14:creationId xmlns:p14="http://schemas.microsoft.com/office/powerpoint/2010/main" val="2964078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dirty="0"/>
          </a:p>
        </p:txBody>
      </p:sp>
    </p:spTree>
    <p:extLst>
      <p:ext uri="{BB962C8B-B14F-4D97-AF65-F5344CB8AC3E}">
        <p14:creationId xmlns:p14="http://schemas.microsoft.com/office/powerpoint/2010/main" val="649407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R"/>
            </a:pPr>
            <a:r>
              <a:rPr lang="en-US" dirty="0"/>
              <a:t>Reference to express</a:t>
            </a:r>
          </a:p>
          <a:p>
            <a:pPr marL="342900" indent="-342900">
              <a:buAutoNum type="arabicParenR"/>
            </a:pPr>
            <a:r>
              <a:rPr lang="en-US" dirty="0"/>
              <a:t>Setup a port</a:t>
            </a:r>
          </a:p>
          <a:p>
            <a:pPr marL="342900" indent="-342900">
              <a:buAutoNum type="arabicParenR"/>
            </a:pPr>
            <a:r>
              <a:rPr lang="en-US" dirty="0" err="1"/>
              <a:t>App.get</a:t>
            </a:r>
            <a:r>
              <a:rPr lang="en-US" dirty="0"/>
              <a:t> to root , if someone goes to root return them a hello world message</a:t>
            </a:r>
          </a:p>
          <a:p>
            <a:pPr marL="342900" indent="-342900">
              <a:buAutoNum type="arabicParenR"/>
            </a:pPr>
            <a:r>
              <a:rPr lang="en-US" dirty="0" err="1"/>
              <a:t>App.listen</a:t>
            </a:r>
            <a:r>
              <a:rPr lang="en-US" dirty="0"/>
              <a:t> with a message</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38</a:t>
            </a:fld>
            <a:endParaRPr lang="en-US" dirty="0"/>
          </a:p>
        </p:txBody>
      </p:sp>
    </p:spTree>
    <p:extLst>
      <p:ext uri="{BB962C8B-B14F-4D97-AF65-F5344CB8AC3E}">
        <p14:creationId xmlns:p14="http://schemas.microsoft.com/office/powerpoint/2010/main" val="18210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39</a:t>
            </a:fld>
            <a:endParaRPr lang="en-US" dirty="0"/>
          </a:p>
        </p:txBody>
      </p:sp>
    </p:spTree>
    <p:extLst>
      <p:ext uri="{BB962C8B-B14F-4D97-AF65-F5344CB8AC3E}">
        <p14:creationId xmlns:p14="http://schemas.microsoft.com/office/powerpoint/2010/main" val="4284938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40</a:t>
            </a:fld>
            <a:endParaRPr lang="en-US" dirty="0"/>
          </a:p>
        </p:txBody>
      </p:sp>
    </p:spTree>
    <p:extLst>
      <p:ext uri="{BB962C8B-B14F-4D97-AF65-F5344CB8AC3E}">
        <p14:creationId xmlns:p14="http://schemas.microsoft.com/office/powerpoint/2010/main" val="1000443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dirty="0"/>
          </a:p>
        </p:txBody>
      </p:sp>
    </p:spTree>
    <p:extLst>
      <p:ext uri="{BB962C8B-B14F-4D97-AF65-F5344CB8AC3E}">
        <p14:creationId xmlns:p14="http://schemas.microsoft.com/office/powerpoint/2010/main" val="1992166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42</a:t>
            </a:fld>
            <a:endParaRPr lang="en-US" dirty="0"/>
          </a:p>
        </p:txBody>
      </p:sp>
    </p:spTree>
    <p:extLst>
      <p:ext uri="{BB962C8B-B14F-4D97-AF65-F5344CB8AC3E}">
        <p14:creationId xmlns:p14="http://schemas.microsoft.com/office/powerpoint/2010/main" val="3246920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43</a:t>
            </a:fld>
            <a:endParaRPr lang="en-US" dirty="0"/>
          </a:p>
        </p:txBody>
      </p:sp>
    </p:spTree>
    <p:extLst>
      <p:ext uri="{BB962C8B-B14F-4D97-AF65-F5344CB8AC3E}">
        <p14:creationId xmlns:p14="http://schemas.microsoft.com/office/powerpoint/2010/main" val="341530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44</a:t>
            </a:fld>
            <a:endParaRPr lang="en-US" dirty="0"/>
          </a:p>
        </p:txBody>
      </p:sp>
    </p:spTree>
    <p:extLst>
      <p:ext uri="{BB962C8B-B14F-4D97-AF65-F5344CB8AC3E}">
        <p14:creationId xmlns:p14="http://schemas.microsoft.com/office/powerpoint/2010/main" val="258619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dirty="0"/>
          </a:p>
        </p:txBody>
      </p:sp>
    </p:spTree>
    <p:extLst>
      <p:ext uri="{BB962C8B-B14F-4D97-AF65-F5344CB8AC3E}">
        <p14:creationId xmlns:p14="http://schemas.microsoft.com/office/powerpoint/2010/main" val="2933584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45</a:t>
            </a:fld>
            <a:endParaRPr lang="en-US" dirty="0"/>
          </a:p>
        </p:txBody>
      </p:sp>
    </p:spTree>
    <p:extLst>
      <p:ext uri="{BB962C8B-B14F-4D97-AF65-F5344CB8AC3E}">
        <p14:creationId xmlns:p14="http://schemas.microsoft.com/office/powerpoint/2010/main" val="1101090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46</a:t>
            </a:fld>
            <a:endParaRPr lang="en-US" dirty="0"/>
          </a:p>
        </p:txBody>
      </p:sp>
    </p:spTree>
    <p:extLst>
      <p:ext uri="{BB962C8B-B14F-4D97-AF65-F5344CB8AC3E}">
        <p14:creationId xmlns:p14="http://schemas.microsoft.com/office/powerpoint/2010/main" val="15798063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47</a:t>
            </a:fld>
            <a:endParaRPr lang="en-US" dirty="0"/>
          </a:p>
        </p:txBody>
      </p:sp>
    </p:spTree>
    <p:extLst>
      <p:ext uri="{BB962C8B-B14F-4D97-AF65-F5344CB8AC3E}">
        <p14:creationId xmlns:p14="http://schemas.microsoft.com/office/powerpoint/2010/main" val="293123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goal is to provide an easy way to build scalable network programs like APIs</a:t>
            </a:r>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dirty="0"/>
          </a:p>
        </p:txBody>
      </p:sp>
    </p:spTree>
    <p:extLst>
      <p:ext uri="{BB962C8B-B14F-4D97-AF65-F5344CB8AC3E}">
        <p14:creationId xmlns:p14="http://schemas.microsoft.com/office/powerpoint/2010/main" val="339551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dirty="0"/>
          </a:p>
        </p:txBody>
      </p:sp>
    </p:spTree>
    <p:extLst>
      <p:ext uri="{BB962C8B-B14F-4D97-AF65-F5344CB8AC3E}">
        <p14:creationId xmlns:p14="http://schemas.microsoft.com/office/powerpoint/2010/main" val="75714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dirty="0"/>
          </a:p>
        </p:txBody>
      </p:sp>
    </p:spTree>
    <p:extLst>
      <p:ext uri="{BB962C8B-B14F-4D97-AF65-F5344CB8AC3E}">
        <p14:creationId xmlns:p14="http://schemas.microsoft.com/office/powerpoint/2010/main" val="39241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Synchronous and Asynchronous process without referring to </a:t>
            </a:r>
            <a:r>
              <a:rPr lang="en-US" dirty="0" err="1"/>
              <a:t>nodejs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dirty="0"/>
          </a:p>
        </p:txBody>
      </p:sp>
    </p:spTree>
    <p:extLst>
      <p:ext uri="{BB962C8B-B14F-4D97-AF65-F5344CB8AC3E}">
        <p14:creationId xmlns:p14="http://schemas.microsoft.com/office/powerpoint/2010/main" val="36796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dirty="0"/>
          </a:p>
        </p:txBody>
      </p:sp>
    </p:spTree>
    <p:extLst>
      <p:ext uri="{BB962C8B-B14F-4D97-AF65-F5344CB8AC3E}">
        <p14:creationId xmlns:p14="http://schemas.microsoft.com/office/powerpoint/2010/main" val="1075045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0D3C2E-FC67-47ED-90E0-E797B7CC0FB7}"/>
              </a:ext>
            </a:extLst>
          </p:cNvPr>
          <p:cNvPicPr>
            <a:picLocks noChangeAspect="1"/>
          </p:cNvPicPr>
          <p:nvPr userDrawn="1"/>
        </p:nvPicPr>
        <p:blipFill>
          <a:blip r:embed="rId4"/>
          <a:stretch>
            <a:fillRect/>
          </a:stretch>
        </p:blipFill>
        <p:spPr>
          <a:xfrm>
            <a:off x="0" y="644647"/>
            <a:ext cx="12192000" cy="5986976"/>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spid="_x0000_s25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20" y="1908"/>
                        <a:ext cx="2116" cy="1904"/>
                      </a:xfrm>
                      <a:prstGeom prst="rect">
                        <a:avLst/>
                      </a:prstGeom>
                    </p:spPr>
                  </p:pic>
                </p:oleObj>
              </mc:Fallback>
            </mc:AlternateContent>
          </a:graphicData>
        </a:graphic>
      </p:graphicFrame>
      <p:grpSp>
        <p:nvGrpSpPr>
          <p:cNvPr id="20" name="Group 19"/>
          <p:cNvGrpSpPr>
            <a:grpSpLocks noChangeAspect="1"/>
          </p:cNvGrpSpPr>
          <p:nvPr userDrawn="1"/>
        </p:nvGrpSpPr>
        <p:grpSpPr>
          <a:xfrm>
            <a:off x="381000" y="410215"/>
            <a:ext cx="2242531" cy="594000"/>
            <a:chOff x="484188" y="452438"/>
            <a:chExt cx="2246313" cy="595312"/>
          </a:xfrm>
        </p:grpSpPr>
        <p:sp>
          <p:nvSpPr>
            <p:cNvPr id="21" name="Freeform 136"/>
            <p:cNvSpPr>
              <a:spLocks/>
            </p:cNvSpPr>
            <p:nvPr userDrawn="1"/>
          </p:nvSpPr>
          <p:spPr bwMode="auto">
            <a:xfrm>
              <a:off x="1793875" y="452438"/>
              <a:ext cx="222250" cy="234950"/>
            </a:xfrm>
            <a:custGeom>
              <a:avLst/>
              <a:gdLst>
                <a:gd name="T0" fmla="*/ 0 w 711"/>
                <a:gd name="T1" fmla="*/ 531 h 753"/>
                <a:gd name="T2" fmla="*/ 415 w 711"/>
                <a:gd name="T3" fmla="*/ 377 h 753"/>
                <a:gd name="T4" fmla="*/ 0 w 711"/>
                <a:gd name="T5" fmla="*/ 215 h 753"/>
                <a:gd name="T6" fmla="*/ 0 w 711"/>
                <a:gd name="T7" fmla="*/ 0 h 753"/>
                <a:gd name="T8" fmla="*/ 711 w 711"/>
                <a:gd name="T9" fmla="*/ 286 h 753"/>
                <a:gd name="T10" fmla="*/ 711 w 711"/>
                <a:gd name="T11" fmla="*/ 465 h 753"/>
                <a:gd name="T12" fmla="*/ 0 w 711"/>
                <a:gd name="T13" fmla="*/ 753 h 753"/>
                <a:gd name="T14" fmla="*/ 0 w 711"/>
                <a:gd name="T15" fmla="*/ 531 h 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753">
                  <a:moveTo>
                    <a:pt x="0" y="531"/>
                  </a:moveTo>
                  <a:lnTo>
                    <a:pt x="415" y="377"/>
                  </a:lnTo>
                  <a:lnTo>
                    <a:pt x="0" y="215"/>
                  </a:lnTo>
                  <a:lnTo>
                    <a:pt x="0" y="0"/>
                  </a:lnTo>
                  <a:lnTo>
                    <a:pt x="711" y="286"/>
                  </a:lnTo>
                  <a:lnTo>
                    <a:pt x="711" y="465"/>
                  </a:lnTo>
                  <a:lnTo>
                    <a:pt x="0" y="753"/>
                  </a:lnTo>
                  <a:lnTo>
                    <a:pt x="0" y="5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sz="1800"/>
            </a:p>
          </p:txBody>
        </p:sp>
        <p:sp>
          <p:nvSpPr>
            <p:cNvPr id="22" name="Freeform 137"/>
            <p:cNvSpPr>
              <a:spLocks noEditPoints="1"/>
            </p:cNvSpPr>
            <p:nvPr userDrawn="1"/>
          </p:nvSpPr>
          <p:spPr bwMode="auto">
            <a:xfrm>
              <a:off x="484188" y="703263"/>
              <a:ext cx="2246313" cy="344487"/>
            </a:xfrm>
            <a:custGeom>
              <a:avLst/>
              <a:gdLst>
                <a:gd name="T0" fmla="*/ 6834 w 7212"/>
                <a:gd name="T1" fmla="*/ 396 h 1101"/>
                <a:gd name="T2" fmla="*/ 6436 w 7212"/>
                <a:gd name="T3" fmla="*/ 681 h 1101"/>
                <a:gd name="T4" fmla="*/ 7212 w 7212"/>
                <a:gd name="T5" fmla="*/ 626 h 1101"/>
                <a:gd name="T6" fmla="*/ 6845 w 7212"/>
                <a:gd name="T7" fmla="*/ 933 h 1101"/>
                <a:gd name="T8" fmla="*/ 6840 w 7212"/>
                <a:gd name="T9" fmla="*/ 1101 h 1101"/>
                <a:gd name="T10" fmla="*/ 6113 w 7212"/>
                <a:gd name="T11" fmla="*/ 404 h 1101"/>
                <a:gd name="T12" fmla="*/ 6113 w 7212"/>
                <a:gd name="T13" fmla="*/ 656 h 1101"/>
                <a:gd name="T14" fmla="*/ 5881 w 7212"/>
                <a:gd name="T15" fmla="*/ 252 h 1101"/>
                <a:gd name="T16" fmla="*/ 5480 w 7212"/>
                <a:gd name="T17" fmla="*/ 961 h 1101"/>
                <a:gd name="T18" fmla="*/ 4978 w 7212"/>
                <a:gd name="T19" fmla="*/ 252 h 1101"/>
                <a:gd name="T20" fmla="*/ 5333 w 7212"/>
                <a:gd name="T21" fmla="*/ 920 h 1101"/>
                <a:gd name="T22" fmla="*/ 5712 w 7212"/>
                <a:gd name="T23" fmla="*/ 252 h 1101"/>
                <a:gd name="T24" fmla="*/ 4678 w 7212"/>
                <a:gd name="T25" fmla="*/ 252 h 1101"/>
                <a:gd name="T26" fmla="*/ 4678 w 7212"/>
                <a:gd name="T27" fmla="*/ 425 h 1101"/>
                <a:gd name="T28" fmla="*/ 4842 w 7212"/>
                <a:gd name="T29" fmla="*/ 896 h 1101"/>
                <a:gd name="T30" fmla="*/ 4444 w 7212"/>
                <a:gd name="T31" fmla="*/ 843 h 1101"/>
                <a:gd name="T32" fmla="*/ 4347 w 7212"/>
                <a:gd name="T33" fmla="*/ 252 h 1101"/>
                <a:gd name="T34" fmla="*/ 4678 w 7212"/>
                <a:gd name="T35" fmla="*/ 0 h 1101"/>
                <a:gd name="T36" fmla="*/ 3741 w 7212"/>
                <a:gd name="T37" fmla="*/ 376 h 1101"/>
                <a:gd name="T38" fmla="*/ 4243 w 7212"/>
                <a:gd name="T39" fmla="*/ 1084 h 1101"/>
                <a:gd name="T40" fmla="*/ 3887 w 7212"/>
                <a:gd name="T41" fmla="*/ 422 h 1101"/>
                <a:gd name="T42" fmla="*/ 3508 w 7212"/>
                <a:gd name="T43" fmla="*/ 1084 h 1101"/>
                <a:gd name="T44" fmla="*/ 3139 w 7212"/>
                <a:gd name="T45" fmla="*/ 571 h 1101"/>
                <a:gd name="T46" fmla="*/ 2993 w 7212"/>
                <a:gd name="T47" fmla="*/ 1101 h 1101"/>
                <a:gd name="T48" fmla="*/ 2985 w 7212"/>
                <a:gd name="T49" fmla="*/ 234 h 1101"/>
                <a:gd name="T50" fmla="*/ 2824 w 7212"/>
                <a:gd name="T51" fmla="*/ 726 h 1101"/>
                <a:gd name="T52" fmla="*/ 3365 w 7212"/>
                <a:gd name="T53" fmla="*/ 824 h 1101"/>
                <a:gd name="T54" fmla="*/ 1723 w 7212"/>
                <a:gd name="T55" fmla="*/ 676 h 1101"/>
                <a:gd name="T56" fmla="*/ 2487 w 7212"/>
                <a:gd name="T57" fmla="*/ 548 h 1101"/>
                <a:gd name="T58" fmla="*/ 1960 w 7212"/>
                <a:gd name="T59" fmla="*/ 656 h 1101"/>
                <a:gd name="T60" fmla="*/ 2280 w 7212"/>
                <a:gd name="T61" fmla="*/ 777 h 1101"/>
                <a:gd name="T62" fmla="*/ 1255 w 7212"/>
                <a:gd name="T63" fmla="*/ 1101 h 1101"/>
                <a:gd name="T64" fmla="*/ 1257 w 7212"/>
                <a:gd name="T65" fmla="*/ 234 h 1101"/>
                <a:gd name="T66" fmla="*/ 1262 w 7212"/>
                <a:gd name="T67" fmla="*/ 414 h 1101"/>
                <a:gd name="T68" fmla="*/ 1263 w 7212"/>
                <a:gd name="T69" fmla="*/ 926 h 1101"/>
                <a:gd name="T70" fmla="*/ 1255 w 7212"/>
                <a:gd name="T71" fmla="*/ 1101 h 1101"/>
                <a:gd name="T72" fmla="*/ 404 w 7212"/>
                <a:gd name="T73" fmla="*/ 727 h 1101"/>
                <a:gd name="T74" fmla="*/ 344 w 7212"/>
                <a:gd name="T75" fmla="*/ 939 h 1101"/>
                <a:gd name="T76" fmla="*/ 0 w 7212"/>
                <a:gd name="T77" fmla="*/ 856 h 1101"/>
                <a:gd name="T78" fmla="*/ 496 w 7212"/>
                <a:gd name="T79" fmla="*/ 575 h 1101"/>
                <a:gd name="T80" fmla="*/ 248 w 7212"/>
                <a:gd name="T81" fmla="*/ 509 h 1101"/>
                <a:gd name="T82" fmla="*/ 729 w 7212"/>
                <a:gd name="T83" fmla="*/ 527 h 1101"/>
                <a:gd name="T84" fmla="*/ 501 w 7212"/>
                <a:gd name="T85" fmla="*/ 988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12" h="1101">
                  <a:moveTo>
                    <a:pt x="6674" y="571"/>
                  </a:moveTo>
                  <a:lnTo>
                    <a:pt x="6986" y="571"/>
                  </a:lnTo>
                  <a:cubicBezTo>
                    <a:pt x="6981" y="449"/>
                    <a:pt x="6926" y="396"/>
                    <a:pt x="6834" y="396"/>
                  </a:cubicBezTo>
                  <a:cubicBezTo>
                    <a:pt x="6760" y="396"/>
                    <a:pt x="6694" y="436"/>
                    <a:pt x="6674" y="571"/>
                  </a:cubicBezTo>
                  <a:close/>
                  <a:moveTo>
                    <a:pt x="6840" y="1101"/>
                  </a:moveTo>
                  <a:cubicBezTo>
                    <a:pt x="6600" y="1101"/>
                    <a:pt x="6436" y="958"/>
                    <a:pt x="6436" y="681"/>
                  </a:cubicBezTo>
                  <a:lnTo>
                    <a:pt x="6436" y="665"/>
                  </a:lnTo>
                  <a:cubicBezTo>
                    <a:pt x="6436" y="387"/>
                    <a:pt x="6609" y="234"/>
                    <a:pt x="6832" y="234"/>
                  </a:cubicBezTo>
                  <a:cubicBezTo>
                    <a:pt x="7039" y="234"/>
                    <a:pt x="7212" y="350"/>
                    <a:pt x="7212" y="626"/>
                  </a:cubicBezTo>
                  <a:lnTo>
                    <a:pt x="7212" y="726"/>
                  </a:lnTo>
                  <a:lnTo>
                    <a:pt x="6671" y="726"/>
                  </a:lnTo>
                  <a:cubicBezTo>
                    <a:pt x="6681" y="875"/>
                    <a:pt x="6744" y="933"/>
                    <a:pt x="6845" y="933"/>
                  </a:cubicBezTo>
                  <a:cubicBezTo>
                    <a:pt x="6934" y="933"/>
                    <a:pt x="6981" y="885"/>
                    <a:pt x="6997" y="824"/>
                  </a:cubicBezTo>
                  <a:lnTo>
                    <a:pt x="7212" y="824"/>
                  </a:lnTo>
                  <a:cubicBezTo>
                    <a:pt x="7187" y="982"/>
                    <a:pt x="7058" y="1101"/>
                    <a:pt x="6840" y="1101"/>
                  </a:cubicBezTo>
                  <a:close/>
                  <a:moveTo>
                    <a:pt x="5881" y="252"/>
                  </a:moveTo>
                  <a:lnTo>
                    <a:pt x="6113" y="252"/>
                  </a:lnTo>
                  <a:lnTo>
                    <a:pt x="6113" y="404"/>
                  </a:lnTo>
                  <a:cubicBezTo>
                    <a:pt x="6162" y="293"/>
                    <a:pt x="6240" y="241"/>
                    <a:pt x="6363" y="241"/>
                  </a:cubicBezTo>
                  <a:lnTo>
                    <a:pt x="6363" y="470"/>
                  </a:lnTo>
                  <a:cubicBezTo>
                    <a:pt x="6205" y="470"/>
                    <a:pt x="6113" y="517"/>
                    <a:pt x="6113" y="656"/>
                  </a:cubicBezTo>
                  <a:lnTo>
                    <a:pt x="6113" y="1084"/>
                  </a:lnTo>
                  <a:lnTo>
                    <a:pt x="5881" y="1084"/>
                  </a:lnTo>
                  <a:lnTo>
                    <a:pt x="5881" y="252"/>
                  </a:lnTo>
                  <a:close/>
                  <a:moveTo>
                    <a:pt x="5712" y="1084"/>
                  </a:moveTo>
                  <a:lnTo>
                    <a:pt x="5480" y="1084"/>
                  </a:lnTo>
                  <a:lnTo>
                    <a:pt x="5480" y="961"/>
                  </a:lnTo>
                  <a:cubicBezTo>
                    <a:pt x="5440" y="1041"/>
                    <a:pt x="5362" y="1101"/>
                    <a:pt x="5238" y="1101"/>
                  </a:cubicBezTo>
                  <a:cubicBezTo>
                    <a:pt x="5088" y="1101"/>
                    <a:pt x="4978" y="1010"/>
                    <a:pt x="4978" y="815"/>
                  </a:cubicBezTo>
                  <a:lnTo>
                    <a:pt x="4978" y="252"/>
                  </a:lnTo>
                  <a:lnTo>
                    <a:pt x="5212" y="252"/>
                  </a:lnTo>
                  <a:lnTo>
                    <a:pt x="5212" y="780"/>
                  </a:lnTo>
                  <a:cubicBezTo>
                    <a:pt x="5212" y="875"/>
                    <a:pt x="5250" y="920"/>
                    <a:pt x="5333" y="920"/>
                  </a:cubicBezTo>
                  <a:cubicBezTo>
                    <a:pt x="5414" y="920"/>
                    <a:pt x="5480" y="869"/>
                    <a:pt x="5480" y="766"/>
                  </a:cubicBezTo>
                  <a:lnTo>
                    <a:pt x="5480" y="252"/>
                  </a:lnTo>
                  <a:lnTo>
                    <a:pt x="5712" y="252"/>
                  </a:lnTo>
                  <a:lnTo>
                    <a:pt x="5712" y="1084"/>
                  </a:lnTo>
                  <a:close/>
                  <a:moveTo>
                    <a:pt x="4678" y="0"/>
                  </a:moveTo>
                  <a:lnTo>
                    <a:pt x="4678" y="252"/>
                  </a:lnTo>
                  <a:lnTo>
                    <a:pt x="4837" y="252"/>
                  </a:lnTo>
                  <a:lnTo>
                    <a:pt x="4837" y="425"/>
                  </a:lnTo>
                  <a:lnTo>
                    <a:pt x="4678" y="425"/>
                  </a:lnTo>
                  <a:lnTo>
                    <a:pt x="4678" y="820"/>
                  </a:lnTo>
                  <a:cubicBezTo>
                    <a:pt x="4678" y="882"/>
                    <a:pt x="4706" y="910"/>
                    <a:pt x="4760" y="910"/>
                  </a:cubicBezTo>
                  <a:cubicBezTo>
                    <a:pt x="4794" y="910"/>
                    <a:pt x="4819" y="906"/>
                    <a:pt x="4842" y="896"/>
                  </a:cubicBezTo>
                  <a:lnTo>
                    <a:pt x="4842" y="1077"/>
                  </a:lnTo>
                  <a:cubicBezTo>
                    <a:pt x="4815" y="1085"/>
                    <a:pt x="4768" y="1095"/>
                    <a:pt x="4711" y="1095"/>
                  </a:cubicBezTo>
                  <a:cubicBezTo>
                    <a:pt x="4530" y="1095"/>
                    <a:pt x="4444" y="1012"/>
                    <a:pt x="4444" y="843"/>
                  </a:cubicBezTo>
                  <a:lnTo>
                    <a:pt x="4444" y="425"/>
                  </a:lnTo>
                  <a:lnTo>
                    <a:pt x="4347" y="425"/>
                  </a:lnTo>
                  <a:lnTo>
                    <a:pt x="4347" y="252"/>
                  </a:lnTo>
                  <a:lnTo>
                    <a:pt x="4444" y="252"/>
                  </a:lnTo>
                  <a:lnTo>
                    <a:pt x="4444" y="96"/>
                  </a:lnTo>
                  <a:lnTo>
                    <a:pt x="4678" y="0"/>
                  </a:lnTo>
                  <a:close/>
                  <a:moveTo>
                    <a:pt x="3508" y="252"/>
                  </a:moveTo>
                  <a:lnTo>
                    <a:pt x="3741" y="252"/>
                  </a:lnTo>
                  <a:lnTo>
                    <a:pt x="3741" y="376"/>
                  </a:lnTo>
                  <a:cubicBezTo>
                    <a:pt x="3782" y="298"/>
                    <a:pt x="3865" y="234"/>
                    <a:pt x="3992" y="234"/>
                  </a:cubicBezTo>
                  <a:cubicBezTo>
                    <a:pt x="4143" y="234"/>
                    <a:pt x="4243" y="325"/>
                    <a:pt x="4243" y="527"/>
                  </a:cubicBezTo>
                  <a:lnTo>
                    <a:pt x="4243" y="1084"/>
                  </a:lnTo>
                  <a:lnTo>
                    <a:pt x="4011" y="1084"/>
                  </a:lnTo>
                  <a:lnTo>
                    <a:pt x="4011" y="562"/>
                  </a:lnTo>
                  <a:cubicBezTo>
                    <a:pt x="4011" y="465"/>
                    <a:pt x="3971" y="422"/>
                    <a:pt x="3887" y="422"/>
                  </a:cubicBezTo>
                  <a:cubicBezTo>
                    <a:pt x="3806" y="422"/>
                    <a:pt x="3741" y="471"/>
                    <a:pt x="3741" y="576"/>
                  </a:cubicBezTo>
                  <a:lnTo>
                    <a:pt x="3741" y="1084"/>
                  </a:lnTo>
                  <a:lnTo>
                    <a:pt x="3508" y="1084"/>
                  </a:lnTo>
                  <a:lnTo>
                    <a:pt x="3508" y="252"/>
                  </a:lnTo>
                  <a:close/>
                  <a:moveTo>
                    <a:pt x="2827" y="571"/>
                  </a:moveTo>
                  <a:lnTo>
                    <a:pt x="3139" y="571"/>
                  </a:lnTo>
                  <a:cubicBezTo>
                    <a:pt x="3134" y="449"/>
                    <a:pt x="3079" y="396"/>
                    <a:pt x="2986" y="396"/>
                  </a:cubicBezTo>
                  <a:cubicBezTo>
                    <a:pt x="2913" y="396"/>
                    <a:pt x="2846" y="436"/>
                    <a:pt x="2827" y="571"/>
                  </a:cubicBezTo>
                  <a:close/>
                  <a:moveTo>
                    <a:pt x="2993" y="1101"/>
                  </a:moveTo>
                  <a:cubicBezTo>
                    <a:pt x="2753" y="1101"/>
                    <a:pt x="2589" y="958"/>
                    <a:pt x="2589" y="681"/>
                  </a:cubicBezTo>
                  <a:lnTo>
                    <a:pt x="2589" y="665"/>
                  </a:lnTo>
                  <a:cubicBezTo>
                    <a:pt x="2589" y="387"/>
                    <a:pt x="2762" y="234"/>
                    <a:pt x="2985" y="234"/>
                  </a:cubicBezTo>
                  <a:cubicBezTo>
                    <a:pt x="3192" y="234"/>
                    <a:pt x="3365" y="350"/>
                    <a:pt x="3365" y="626"/>
                  </a:cubicBezTo>
                  <a:lnTo>
                    <a:pt x="3365" y="726"/>
                  </a:lnTo>
                  <a:lnTo>
                    <a:pt x="2824" y="726"/>
                  </a:lnTo>
                  <a:cubicBezTo>
                    <a:pt x="2834" y="875"/>
                    <a:pt x="2897" y="933"/>
                    <a:pt x="2998" y="933"/>
                  </a:cubicBezTo>
                  <a:cubicBezTo>
                    <a:pt x="3087" y="933"/>
                    <a:pt x="3134" y="885"/>
                    <a:pt x="3150" y="824"/>
                  </a:cubicBezTo>
                  <a:lnTo>
                    <a:pt x="3365" y="824"/>
                  </a:lnTo>
                  <a:cubicBezTo>
                    <a:pt x="3340" y="982"/>
                    <a:pt x="3211" y="1101"/>
                    <a:pt x="2993" y="1101"/>
                  </a:cubicBezTo>
                  <a:close/>
                  <a:moveTo>
                    <a:pt x="2121" y="1101"/>
                  </a:moveTo>
                  <a:cubicBezTo>
                    <a:pt x="1890" y="1101"/>
                    <a:pt x="1723" y="958"/>
                    <a:pt x="1723" y="676"/>
                  </a:cubicBezTo>
                  <a:lnTo>
                    <a:pt x="1723" y="665"/>
                  </a:lnTo>
                  <a:cubicBezTo>
                    <a:pt x="1723" y="384"/>
                    <a:pt x="1901" y="234"/>
                    <a:pt x="2122" y="234"/>
                  </a:cubicBezTo>
                  <a:cubicBezTo>
                    <a:pt x="2312" y="234"/>
                    <a:pt x="2468" y="330"/>
                    <a:pt x="2487" y="548"/>
                  </a:cubicBezTo>
                  <a:lnTo>
                    <a:pt x="2264" y="548"/>
                  </a:lnTo>
                  <a:cubicBezTo>
                    <a:pt x="2250" y="466"/>
                    <a:pt x="2208" y="414"/>
                    <a:pt x="2127" y="414"/>
                  </a:cubicBezTo>
                  <a:cubicBezTo>
                    <a:pt x="2029" y="414"/>
                    <a:pt x="1960" y="492"/>
                    <a:pt x="1960" y="656"/>
                  </a:cubicBezTo>
                  <a:lnTo>
                    <a:pt x="1960" y="681"/>
                  </a:lnTo>
                  <a:cubicBezTo>
                    <a:pt x="1960" y="850"/>
                    <a:pt x="2021" y="926"/>
                    <a:pt x="2129" y="926"/>
                  </a:cubicBezTo>
                  <a:cubicBezTo>
                    <a:pt x="2208" y="926"/>
                    <a:pt x="2267" y="867"/>
                    <a:pt x="2280" y="777"/>
                  </a:cubicBezTo>
                  <a:lnTo>
                    <a:pt x="2492" y="777"/>
                  </a:lnTo>
                  <a:cubicBezTo>
                    <a:pt x="2476" y="966"/>
                    <a:pt x="2347" y="1101"/>
                    <a:pt x="2121" y="1101"/>
                  </a:cubicBezTo>
                  <a:close/>
                  <a:moveTo>
                    <a:pt x="1255" y="1101"/>
                  </a:moveTo>
                  <a:cubicBezTo>
                    <a:pt x="1025" y="1101"/>
                    <a:pt x="858" y="958"/>
                    <a:pt x="858" y="676"/>
                  </a:cubicBezTo>
                  <a:lnTo>
                    <a:pt x="858" y="665"/>
                  </a:lnTo>
                  <a:cubicBezTo>
                    <a:pt x="858" y="384"/>
                    <a:pt x="1036" y="234"/>
                    <a:pt x="1257" y="234"/>
                  </a:cubicBezTo>
                  <a:cubicBezTo>
                    <a:pt x="1446" y="234"/>
                    <a:pt x="1602" y="330"/>
                    <a:pt x="1621" y="548"/>
                  </a:cubicBezTo>
                  <a:lnTo>
                    <a:pt x="1399" y="548"/>
                  </a:lnTo>
                  <a:cubicBezTo>
                    <a:pt x="1384" y="466"/>
                    <a:pt x="1343" y="414"/>
                    <a:pt x="1262" y="414"/>
                  </a:cubicBezTo>
                  <a:cubicBezTo>
                    <a:pt x="1163" y="414"/>
                    <a:pt x="1095" y="492"/>
                    <a:pt x="1095" y="656"/>
                  </a:cubicBezTo>
                  <a:lnTo>
                    <a:pt x="1095" y="681"/>
                  </a:lnTo>
                  <a:cubicBezTo>
                    <a:pt x="1095" y="850"/>
                    <a:pt x="1155" y="926"/>
                    <a:pt x="1263" y="926"/>
                  </a:cubicBezTo>
                  <a:cubicBezTo>
                    <a:pt x="1343" y="926"/>
                    <a:pt x="1402" y="867"/>
                    <a:pt x="1414" y="777"/>
                  </a:cubicBezTo>
                  <a:lnTo>
                    <a:pt x="1626" y="777"/>
                  </a:lnTo>
                  <a:cubicBezTo>
                    <a:pt x="1610" y="966"/>
                    <a:pt x="1481" y="1101"/>
                    <a:pt x="1255" y="1101"/>
                  </a:cubicBezTo>
                  <a:close/>
                  <a:moveTo>
                    <a:pt x="496" y="807"/>
                  </a:moveTo>
                  <a:lnTo>
                    <a:pt x="496" y="727"/>
                  </a:lnTo>
                  <a:lnTo>
                    <a:pt x="404" y="727"/>
                  </a:lnTo>
                  <a:cubicBezTo>
                    <a:pt x="290" y="727"/>
                    <a:pt x="231" y="759"/>
                    <a:pt x="231" y="834"/>
                  </a:cubicBezTo>
                  <a:lnTo>
                    <a:pt x="231" y="842"/>
                  </a:lnTo>
                  <a:cubicBezTo>
                    <a:pt x="231" y="899"/>
                    <a:pt x="266" y="939"/>
                    <a:pt x="344" y="939"/>
                  </a:cubicBezTo>
                  <a:cubicBezTo>
                    <a:pt x="423" y="939"/>
                    <a:pt x="496" y="894"/>
                    <a:pt x="496" y="807"/>
                  </a:cubicBezTo>
                  <a:close/>
                  <a:moveTo>
                    <a:pt x="274" y="1101"/>
                  </a:moveTo>
                  <a:cubicBezTo>
                    <a:pt x="124" y="1101"/>
                    <a:pt x="0" y="1025"/>
                    <a:pt x="0" y="856"/>
                  </a:cubicBezTo>
                  <a:lnTo>
                    <a:pt x="0" y="847"/>
                  </a:lnTo>
                  <a:cubicBezTo>
                    <a:pt x="0" y="641"/>
                    <a:pt x="178" y="575"/>
                    <a:pt x="393" y="575"/>
                  </a:cubicBezTo>
                  <a:lnTo>
                    <a:pt x="496" y="575"/>
                  </a:lnTo>
                  <a:lnTo>
                    <a:pt x="496" y="535"/>
                  </a:lnTo>
                  <a:cubicBezTo>
                    <a:pt x="496" y="452"/>
                    <a:pt x="460" y="401"/>
                    <a:pt x="374" y="401"/>
                  </a:cubicBezTo>
                  <a:cubicBezTo>
                    <a:pt x="296" y="401"/>
                    <a:pt x="255" y="446"/>
                    <a:pt x="248" y="509"/>
                  </a:cubicBezTo>
                  <a:lnTo>
                    <a:pt x="26" y="509"/>
                  </a:lnTo>
                  <a:cubicBezTo>
                    <a:pt x="41" y="325"/>
                    <a:pt x="188" y="234"/>
                    <a:pt x="385" y="234"/>
                  </a:cubicBezTo>
                  <a:cubicBezTo>
                    <a:pt x="586" y="234"/>
                    <a:pt x="729" y="320"/>
                    <a:pt x="729" y="527"/>
                  </a:cubicBezTo>
                  <a:lnTo>
                    <a:pt x="729" y="1084"/>
                  </a:lnTo>
                  <a:lnTo>
                    <a:pt x="501" y="1084"/>
                  </a:lnTo>
                  <a:lnTo>
                    <a:pt x="501" y="988"/>
                  </a:lnTo>
                  <a:cubicBezTo>
                    <a:pt x="461" y="1049"/>
                    <a:pt x="385" y="1101"/>
                    <a:pt x="274" y="11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t-BR" sz="1800"/>
            </a:p>
          </p:txBody>
        </p:sp>
      </p:grpSp>
      <p:grpSp>
        <p:nvGrpSpPr>
          <p:cNvPr id="3" name="Group 2">
            <a:extLst>
              <a:ext uri="{FF2B5EF4-FFF2-40B4-BE49-F238E27FC236}">
                <a16:creationId xmlns:a16="http://schemas.microsoft.com/office/drawing/2014/main" id="{1C9FD23D-30E8-435F-86B9-25D5CCD17D0A}"/>
              </a:ext>
            </a:extLst>
          </p:cNvPr>
          <p:cNvGrpSpPr/>
          <p:nvPr userDrawn="1"/>
        </p:nvGrpSpPr>
        <p:grpSpPr>
          <a:xfrm>
            <a:off x="3708238" y="1265653"/>
            <a:ext cx="5395287" cy="5514533"/>
            <a:chOff x="6420958" y="734291"/>
            <a:chExt cx="5395287" cy="5514533"/>
          </a:xfrm>
        </p:grpSpPr>
        <p:sp>
          <p:nvSpPr>
            <p:cNvPr id="15" name="Freeform 28">
              <a:extLst>
                <a:ext uri="{FF2B5EF4-FFF2-40B4-BE49-F238E27FC236}">
                  <a16:creationId xmlns:a16="http://schemas.microsoft.com/office/drawing/2014/main" id="{7C7ADC2A-49DD-407B-B29B-36A2D87E906D}"/>
                </a:ext>
              </a:extLst>
            </p:cNvPr>
            <p:cNvSpPr>
              <a:spLocks/>
            </p:cNvSpPr>
            <p:nvPr/>
          </p:nvSpPr>
          <p:spPr bwMode="auto">
            <a:xfrm>
              <a:off x="6420958" y="2928447"/>
              <a:ext cx="5395287" cy="3320377"/>
            </a:xfrm>
            <a:custGeom>
              <a:avLst/>
              <a:gdLst>
                <a:gd name="T0" fmla="*/ 0 w 8964"/>
                <a:gd name="T1" fmla="*/ 5507 h 5507"/>
                <a:gd name="T2" fmla="*/ 0 w 8964"/>
                <a:gd name="T3" fmla="*/ 3495 h 5507"/>
                <a:gd name="T4" fmla="*/ 8964 w 8964"/>
                <a:gd name="T5" fmla="*/ 0 h 5507"/>
                <a:gd name="T6" fmla="*/ 8964 w 8964"/>
                <a:gd name="T7" fmla="*/ 1858 h 5507"/>
                <a:gd name="T8" fmla="*/ 0 w 8964"/>
                <a:gd name="T9" fmla="*/ 5507 h 5507"/>
              </a:gdLst>
              <a:ahLst/>
              <a:cxnLst>
                <a:cxn ang="0">
                  <a:pos x="T0" y="T1"/>
                </a:cxn>
                <a:cxn ang="0">
                  <a:pos x="T2" y="T3"/>
                </a:cxn>
                <a:cxn ang="0">
                  <a:pos x="T4" y="T5"/>
                </a:cxn>
                <a:cxn ang="0">
                  <a:pos x="T6" y="T7"/>
                </a:cxn>
                <a:cxn ang="0">
                  <a:pos x="T8" y="T9"/>
                </a:cxn>
              </a:cxnLst>
              <a:rect l="0" t="0" r="r" b="b"/>
              <a:pathLst>
                <a:path w="8964" h="5507">
                  <a:moveTo>
                    <a:pt x="0" y="5507"/>
                  </a:moveTo>
                  <a:lnTo>
                    <a:pt x="0" y="3495"/>
                  </a:lnTo>
                  <a:lnTo>
                    <a:pt x="8964" y="0"/>
                  </a:lnTo>
                  <a:lnTo>
                    <a:pt x="8964" y="1858"/>
                  </a:lnTo>
                  <a:lnTo>
                    <a:pt x="0" y="5507"/>
                  </a:lnTo>
                  <a:close/>
                </a:path>
              </a:pathLst>
            </a:custGeom>
            <a:gradFill flip="none" rotWithShape="1">
              <a:gsLst>
                <a:gs pos="100000">
                  <a:schemeClr val="accent1"/>
                </a:gs>
                <a:gs pos="5000">
                  <a:schemeClr val="accent3"/>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9">
              <a:extLst>
                <a:ext uri="{FF2B5EF4-FFF2-40B4-BE49-F238E27FC236}">
                  <a16:creationId xmlns:a16="http://schemas.microsoft.com/office/drawing/2014/main" id="{6A41381F-91AB-427E-AA9F-3CFA7053E1FD}"/>
                </a:ext>
              </a:extLst>
            </p:cNvPr>
            <p:cNvSpPr>
              <a:spLocks/>
            </p:cNvSpPr>
            <p:nvPr/>
          </p:nvSpPr>
          <p:spPr bwMode="auto">
            <a:xfrm>
              <a:off x="6420958" y="734291"/>
              <a:ext cx="5395287" cy="3315078"/>
            </a:xfrm>
            <a:custGeom>
              <a:avLst/>
              <a:gdLst>
                <a:gd name="T0" fmla="*/ 8964 w 8964"/>
                <a:gd name="T1" fmla="*/ 3640 h 5498"/>
                <a:gd name="T2" fmla="*/ 8964 w 8964"/>
                <a:gd name="T3" fmla="*/ 5498 h 5498"/>
                <a:gd name="T4" fmla="*/ 0 w 8964"/>
                <a:gd name="T5" fmla="*/ 2030 h 5498"/>
                <a:gd name="T6" fmla="*/ 0 w 8964"/>
                <a:gd name="T7" fmla="*/ 0 h 5498"/>
                <a:gd name="T8" fmla="*/ 3 w 8964"/>
                <a:gd name="T9" fmla="*/ 0 h 5498"/>
                <a:gd name="T10" fmla="*/ 8964 w 8964"/>
                <a:gd name="T11" fmla="*/ 3640 h 5498"/>
              </a:gdLst>
              <a:ahLst/>
              <a:cxnLst>
                <a:cxn ang="0">
                  <a:pos x="T0" y="T1"/>
                </a:cxn>
                <a:cxn ang="0">
                  <a:pos x="T2" y="T3"/>
                </a:cxn>
                <a:cxn ang="0">
                  <a:pos x="T4" y="T5"/>
                </a:cxn>
                <a:cxn ang="0">
                  <a:pos x="T6" y="T7"/>
                </a:cxn>
                <a:cxn ang="0">
                  <a:pos x="T8" y="T9"/>
                </a:cxn>
                <a:cxn ang="0">
                  <a:pos x="T10" y="T11"/>
                </a:cxn>
              </a:cxnLst>
              <a:rect l="0" t="0" r="r" b="b"/>
              <a:pathLst>
                <a:path w="8964" h="5498">
                  <a:moveTo>
                    <a:pt x="8964" y="3640"/>
                  </a:moveTo>
                  <a:lnTo>
                    <a:pt x="8964" y="5498"/>
                  </a:lnTo>
                  <a:lnTo>
                    <a:pt x="0" y="2030"/>
                  </a:lnTo>
                  <a:lnTo>
                    <a:pt x="0" y="0"/>
                  </a:lnTo>
                  <a:lnTo>
                    <a:pt x="3" y="0"/>
                  </a:lnTo>
                  <a:lnTo>
                    <a:pt x="8964" y="364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58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563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412875"/>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96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018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800000"/>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endParaRPr lang="en-US" dirty="0"/>
          </a:p>
        </p:txBody>
      </p:sp>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1051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endParaRPr lang="en-US" dirty="0"/>
          </a:p>
        </p:txBody>
      </p:sp>
    </p:spTree>
    <p:extLst>
      <p:ext uri="{BB962C8B-B14F-4D97-AF65-F5344CB8AC3E}">
        <p14:creationId xmlns:p14="http://schemas.microsoft.com/office/powerpoint/2010/main" val="3945943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Subtitle">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C63E5-5D21-47D3-BF0D-57C09B984129}"/>
              </a:ext>
            </a:extLst>
          </p:cNvPr>
          <p:cNvSpPr txBox="1"/>
          <p:nvPr userDrawn="1"/>
        </p:nvSpPr>
        <p:spPr>
          <a:xfrm>
            <a:off x="381000" y="6617410"/>
            <a:ext cx="2724150"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bg1">
                    <a:lumMod val="65000"/>
                  </a:schemeClr>
                </a:solidFill>
              </a:rPr>
              <a:t>Copyright © 2020 Accenture. All rights reserved. </a:t>
            </a:r>
          </a:p>
        </p:txBody>
      </p:sp>
      <p:sp>
        <p:nvSpPr>
          <p:cNvPr id="3" name="TextBox 2">
            <a:extLst>
              <a:ext uri="{FF2B5EF4-FFF2-40B4-BE49-F238E27FC236}">
                <a16:creationId xmlns:a16="http://schemas.microsoft.com/office/drawing/2014/main" id="{EEB2E99D-B14D-4A4A-866D-4CF62FB5E126}"/>
              </a:ext>
            </a:extLst>
          </p:cNvPr>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bg1">
                    <a:lumMod val="65000"/>
                  </a:schemeClr>
                </a:solidFill>
              </a:rPr>
              <a:pPr algn="r"/>
              <a:t>‹#›</a:t>
            </a:fld>
            <a:endParaRPr lang="en-US" sz="900" dirty="0">
              <a:solidFill>
                <a:schemeClr val="bg1">
                  <a:lumMod val="65000"/>
                </a:schemeClr>
              </a:solidFill>
            </a:endParaRPr>
          </a:p>
        </p:txBody>
      </p:sp>
    </p:spTree>
    <p:extLst>
      <p:ext uri="{BB962C8B-B14F-4D97-AF65-F5344CB8AC3E}">
        <p14:creationId xmlns:p14="http://schemas.microsoft.com/office/powerpoint/2010/main" val="228767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8"/>
            <a:ext cx="11430000" cy="9000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11430000" cy="933589"/>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p:txBody>
      </p:sp>
      <p:sp>
        <p:nvSpPr>
          <p:cNvPr id="7" name="TextBox 6"/>
          <p:cNvSpPr txBox="1"/>
          <p:nvPr userDrawn="1"/>
        </p:nvSpPr>
        <p:spPr>
          <a:xfrm>
            <a:off x="380999" y="6617410"/>
            <a:ext cx="2721769"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dirty="0">
                <a:solidFill>
                  <a:schemeClr val="tx1">
                    <a:lumMod val="50000"/>
                    <a:lumOff val="50000"/>
                  </a:schemeClr>
                </a:solidFill>
              </a:rPr>
              <a:t>Copyright © 2020 Accenture. All rights reserved. </a:t>
            </a:r>
          </a:p>
        </p:txBody>
      </p:sp>
      <p:sp>
        <p:nvSpPr>
          <p:cNvPr id="8" name="TextBox 7"/>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tx1">
                    <a:lumMod val="50000"/>
                    <a:lumOff val="50000"/>
                  </a:schemeClr>
                </a:solidFill>
              </a:rPr>
              <a:pPr algn="r"/>
              <a:t>‹#›</a:t>
            </a:fld>
            <a:endParaRPr lang="en-US" sz="900" dirty="0">
              <a:solidFill>
                <a:schemeClr val="tx1">
                  <a:lumMod val="50000"/>
                  <a:lumOff val="50000"/>
                </a:schemeClr>
              </a:solidFill>
            </a:endParaRPr>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14" r:id="rId1"/>
    <p:sldLayoutId id="2147483713" r:id="rId2"/>
    <p:sldLayoutId id="2147483676" r:id="rId3"/>
    <p:sldLayoutId id="2147483725" r:id="rId4"/>
    <p:sldLayoutId id="2147483711" r:id="rId5"/>
    <p:sldLayoutId id="2147483712" r:id="rId6"/>
    <p:sldLayoutId id="2147483726" r:id="rId7"/>
    <p:sldLayoutId id="2147483728" r:id="rId8"/>
  </p:sldLayoutIdLst>
  <p:hf hdr="0" dt="0"/>
  <p:txStyles>
    <p:titleStyle>
      <a:lvl1pPr marL="0" indent="0" algn="l" defTabSz="914377" rtl="0" eaLnBrk="1" latinLnBrk="0" hangingPunct="1">
        <a:lnSpc>
          <a:spcPct val="80000"/>
        </a:lnSpc>
        <a:spcBef>
          <a:spcPct val="0"/>
        </a:spcBef>
        <a:buNone/>
        <a:defRPr sz="3200" b="0" kern="1200" cap="all" baseline="0">
          <a:solidFill>
            <a:schemeClr val="accent1"/>
          </a:solidFill>
          <a:latin typeface="Graphik Black" panose="020B0A03030202060203" pitchFamily="34" charset="0"/>
          <a:ea typeface="+mj-ea"/>
          <a:cs typeface="+mj-cs"/>
        </a:defRPr>
      </a:lvl1pPr>
    </p:titleStyle>
    <p:body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userDrawn="1">
          <p15:clr>
            <a:srgbClr val="F26B43"/>
          </p15:clr>
        </p15:guide>
        <p15:guide id="9" pos="240" userDrawn="1">
          <p15:clr>
            <a:srgbClr val="F26B43"/>
          </p15:clr>
        </p15:guide>
        <p15:guide id="11" pos="3840" userDrawn="1">
          <p15:clr>
            <a:srgbClr val="F26B43"/>
          </p15:clr>
        </p15:guide>
        <p15:guide id="14" pos="7440" userDrawn="1">
          <p15:clr>
            <a:srgbClr val="F26B43"/>
          </p15:clr>
        </p15:guide>
        <p15:guide id="16" orient="horz" pos="240" userDrawn="1">
          <p15:clr>
            <a:srgbClr val="F26B43"/>
          </p15:clr>
        </p15:guide>
        <p15:guide id="17" orient="horz" pos="4020" userDrawn="1">
          <p15:clr>
            <a:srgbClr val="F26B43"/>
          </p15:clr>
        </p15:guide>
        <p15:guide id="1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node.university/courses/you-dont-know-node/lectures/159027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dev.to/lydiahallie/javascript-visualized-event-loop-3di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comments" Target="../comments/comment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restfulapi.net/"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restfulapi.ne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hyperlink" Target="https://accenture.percipio.com/channels/150c1001-0e64-11e7-92d8-37e13b311be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medium.com/hashmapinc/rest-good-practices-for-api-design-881439796dc9" TargetMode="External"/><Relationship Id="rId7"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YAvnt-32W8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hyperlink" Target="https://docs.npmjs.com/downloading-and-installing-node-js-and-npm"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7.xml"/><Relationship Id="rId16"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integrant.com/when-to-use-sql-vs-nosq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064CEFE-1137-46BF-9FBD-64524B8B091E}"/>
              </a:ext>
            </a:extLst>
          </p:cNvPr>
          <p:cNvSpPr txBox="1">
            <a:spLocks/>
          </p:cNvSpPr>
          <p:nvPr/>
        </p:nvSpPr>
        <p:spPr>
          <a:xfrm>
            <a:off x="4115883" y="2012492"/>
            <a:ext cx="5715000"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None/>
            </a:pPr>
            <a:r>
              <a:rPr lang="en-US" sz="2400" cap="all" dirty="0">
                <a:solidFill>
                  <a:schemeClr val="bg1"/>
                </a:solidFill>
                <a:latin typeface="Graphik Black" panose="020B0A03030202060203" pitchFamily="34" charset="0"/>
              </a:rPr>
              <a:t>WHY USE NODE</a:t>
            </a:r>
          </a:p>
        </p:txBody>
      </p:sp>
      <p:sp>
        <p:nvSpPr>
          <p:cNvPr id="7" name="Text Placeholder 3">
            <a:extLst>
              <a:ext uri="{FF2B5EF4-FFF2-40B4-BE49-F238E27FC236}">
                <a16:creationId xmlns:a16="http://schemas.microsoft.com/office/drawing/2014/main" id="{007A4772-BB07-432D-87E3-DAAE7C6444FE}"/>
              </a:ext>
            </a:extLst>
          </p:cNvPr>
          <p:cNvSpPr txBox="1">
            <a:spLocks/>
          </p:cNvSpPr>
          <p:nvPr/>
        </p:nvSpPr>
        <p:spPr>
          <a:xfrm>
            <a:off x="4115883" y="849588"/>
            <a:ext cx="7817037" cy="1002826"/>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How node works –</a:t>
            </a:r>
          </a:p>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BLOCKING VS NON-BLOCKING</a:t>
            </a:r>
          </a:p>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EVENT QUEUE</a:t>
            </a:r>
          </a:p>
        </p:txBody>
      </p:sp>
      <p:sp>
        <p:nvSpPr>
          <p:cNvPr id="8" name="Text Placeholder 3">
            <a:extLst>
              <a:ext uri="{FF2B5EF4-FFF2-40B4-BE49-F238E27FC236}">
                <a16:creationId xmlns:a16="http://schemas.microsoft.com/office/drawing/2014/main" id="{417AE190-ADEC-4110-88C9-62CE94B57827}"/>
              </a:ext>
            </a:extLst>
          </p:cNvPr>
          <p:cNvSpPr txBox="1">
            <a:spLocks/>
          </p:cNvSpPr>
          <p:nvPr/>
        </p:nvSpPr>
        <p:spPr>
          <a:xfrm>
            <a:off x="4115882" y="2581905"/>
            <a:ext cx="7451277"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INSTALL NODE – Demo “Hello world” program</a:t>
            </a:r>
          </a:p>
        </p:txBody>
      </p:sp>
      <p:sp>
        <p:nvSpPr>
          <p:cNvPr id="11" name="Text Placeholder 3">
            <a:extLst>
              <a:ext uri="{FF2B5EF4-FFF2-40B4-BE49-F238E27FC236}">
                <a16:creationId xmlns:a16="http://schemas.microsoft.com/office/drawing/2014/main" id="{658CB09D-48C4-417A-A1B5-CDF0B65E5C8A}"/>
              </a:ext>
            </a:extLst>
          </p:cNvPr>
          <p:cNvSpPr txBox="1">
            <a:spLocks/>
          </p:cNvSpPr>
          <p:nvPr/>
        </p:nvSpPr>
        <p:spPr>
          <a:xfrm>
            <a:off x="381000" y="2680794"/>
            <a:ext cx="4660783" cy="1340161"/>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defTabSz="914400">
              <a:lnSpc>
                <a:spcPct val="100000"/>
              </a:lnSpc>
              <a:spcAft>
                <a:spcPts val="0"/>
              </a:spcAft>
              <a:buNone/>
            </a:pPr>
            <a:r>
              <a:rPr lang="en-US" sz="8000" cap="all" dirty="0">
                <a:solidFill>
                  <a:schemeClr val="accent3">
                    <a:lumMod val="60000"/>
                    <a:lumOff val="40000"/>
                  </a:schemeClr>
                </a:solidFill>
                <a:latin typeface="Graphik Black" panose="020B0A03030202060203" pitchFamily="34" charset="0"/>
                <a:cs typeface="+mn-cs"/>
              </a:rPr>
              <a:t>agenda</a:t>
            </a:r>
          </a:p>
        </p:txBody>
      </p:sp>
      <p:sp>
        <p:nvSpPr>
          <p:cNvPr id="9" name="Text Placeholder 3">
            <a:extLst>
              <a:ext uri="{FF2B5EF4-FFF2-40B4-BE49-F238E27FC236}">
                <a16:creationId xmlns:a16="http://schemas.microsoft.com/office/drawing/2014/main" id="{7758A283-662E-4635-911E-8DE8EB8429EE}"/>
              </a:ext>
            </a:extLst>
          </p:cNvPr>
          <p:cNvSpPr txBox="1">
            <a:spLocks/>
          </p:cNvSpPr>
          <p:nvPr/>
        </p:nvSpPr>
        <p:spPr>
          <a:xfrm>
            <a:off x="4115883" y="277615"/>
            <a:ext cx="5715000"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What IS Node</a:t>
            </a:r>
          </a:p>
        </p:txBody>
      </p:sp>
      <p:sp>
        <p:nvSpPr>
          <p:cNvPr id="12" name="Text Placeholder 3">
            <a:extLst>
              <a:ext uri="{FF2B5EF4-FFF2-40B4-BE49-F238E27FC236}">
                <a16:creationId xmlns:a16="http://schemas.microsoft.com/office/drawing/2014/main" id="{75614FCD-194B-4246-9037-89EDF6F13A34}"/>
              </a:ext>
            </a:extLst>
          </p:cNvPr>
          <p:cNvSpPr txBox="1">
            <a:spLocks/>
          </p:cNvSpPr>
          <p:nvPr/>
        </p:nvSpPr>
        <p:spPr>
          <a:xfrm>
            <a:off x="4115882" y="3819877"/>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Mongo DB basics</a:t>
            </a:r>
          </a:p>
        </p:txBody>
      </p:sp>
      <p:sp>
        <p:nvSpPr>
          <p:cNvPr id="13" name="Text Placeholder 3">
            <a:extLst>
              <a:ext uri="{FF2B5EF4-FFF2-40B4-BE49-F238E27FC236}">
                <a16:creationId xmlns:a16="http://schemas.microsoft.com/office/drawing/2014/main" id="{7230F8ED-BA16-44F8-87F3-C83783F49003}"/>
              </a:ext>
            </a:extLst>
          </p:cNvPr>
          <p:cNvSpPr txBox="1">
            <a:spLocks/>
          </p:cNvSpPr>
          <p:nvPr/>
        </p:nvSpPr>
        <p:spPr>
          <a:xfrm>
            <a:off x="4115882" y="4474300"/>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INSTALL and connect to mongo-</a:t>
            </a:r>
            <a:r>
              <a:rPr lang="en-US" sz="2400" cap="all" dirty="0" err="1">
                <a:solidFill>
                  <a:schemeClr val="bg1"/>
                </a:solidFill>
                <a:latin typeface="Graphik Black" panose="020B0A03030202060203" pitchFamily="34" charset="0"/>
              </a:rPr>
              <a:t>db</a:t>
            </a:r>
            <a:endParaRPr lang="en-US" sz="2400" cap="all" dirty="0">
              <a:solidFill>
                <a:schemeClr val="bg1"/>
              </a:solidFill>
              <a:latin typeface="Graphik Black" panose="020B0A03030202060203" pitchFamily="34" charset="0"/>
            </a:endParaRPr>
          </a:p>
        </p:txBody>
      </p:sp>
      <p:sp>
        <p:nvSpPr>
          <p:cNvPr id="14" name="Text Placeholder 3">
            <a:extLst>
              <a:ext uri="{FF2B5EF4-FFF2-40B4-BE49-F238E27FC236}">
                <a16:creationId xmlns:a16="http://schemas.microsoft.com/office/drawing/2014/main" id="{F1BC22B8-1089-436C-B2EE-92B981643D58}"/>
              </a:ext>
            </a:extLst>
          </p:cNvPr>
          <p:cNvSpPr txBox="1">
            <a:spLocks/>
          </p:cNvSpPr>
          <p:nvPr/>
        </p:nvSpPr>
        <p:spPr>
          <a:xfrm>
            <a:off x="4115882" y="3228875"/>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REST API and standards</a:t>
            </a:r>
          </a:p>
        </p:txBody>
      </p:sp>
      <p:sp>
        <p:nvSpPr>
          <p:cNvPr id="15" name="Text Placeholder 3">
            <a:extLst>
              <a:ext uri="{FF2B5EF4-FFF2-40B4-BE49-F238E27FC236}">
                <a16:creationId xmlns:a16="http://schemas.microsoft.com/office/drawing/2014/main" id="{BEF03D12-D619-458C-9226-738AABBBC9CD}"/>
              </a:ext>
            </a:extLst>
          </p:cNvPr>
          <p:cNvSpPr txBox="1">
            <a:spLocks/>
          </p:cNvSpPr>
          <p:nvPr/>
        </p:nvSpPr>
        <p:spPr>
          <a:xfrm>
            <a:off x="4115882" y="5128723"/>
            <a:ext cx="6190376" cy="411895"/>
          </a:xfrm>
          <a:prstGeom prst="rect">
            <a:avLst/>
          </a:prstGeom>
        </p:spPr>
        <p:txBody>
          <a:bodyPr vert="horz" wrap="square"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2400" cap="all" dirty="0">
                <a:solidFill>
                  <a:schemeClr val="bg1"/>
                </a:solidFill>
                <a:latin typeface="Graphik Black" panose="020B0A03030202060203" pitchFamily="34" charset="0"/>
              </a:rPr>
              <a:t>SQL VS NOSQL</a:t>
            </a:r>
          </a:p>
        </p:txBody>
      </p:sp>
    </p:spTree>
    <p:extLst>
      <p:ext uri="{BB962C8B-B14F-4D97-AF65-F5344CB8AC3E}">
        <p14:creationId xmlns:p14="http://schemas.microsoft.com/office/powerpoint/2010/main" val="3296578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BLOCKING VS NON BLOCKING</a:t>
            </a:r>
          </a:p>
        </p:txBody>
      </p:sp>
      <p:pic>
        <p:nvPicPr>
          <p:cNvPr id="2" name="Picture 1">
            <a:extLst>
              <a:ext uri="{FF2B5EF4-FFF2-40B4-BE49-F238E27FC236}">
                <a16:creationId xmlns:a16="http://schemas.microsoft.com/office/drawing/2014/main" id="{6BA722EF-4E6C-490F-8C23-A87687F50124}"/>
              </a:ext>
            </a:extLst>
          </p:cNvPr>
          <p:cNvPicPr>
            <a:picLocks noChangeAspect="1"/>
          </p:cNvPicPr>
          <p:nvPr/>
        </p:nvPicPr>
        <p:blipFill>
          <a:blip r:embed="rId3"/>
          <a:stretch>
            <a:fillRect/>
          </a:stretch>
        </p:blipFill>
        <p:spPr>
          <a:xfrm>
            <a:off x="129540" y="981284"/>
            <a:ext cx="6158895" cy="4127926"/>
          </a:xfrm>
          <a:prstGeom prst="rect">
            <a:avLst/>
          </a:prstGeom>
        </p:spPr>
      </p:pic>
      <p:pic>
        <p:nvPicPr>
          <p:cNvPr id="4" name="Picture 3">
            <a:extLst>
              <a:ext uri="{FF2B5EF4-FFF2-40B4-BE49-F238E27FC236}">
                <a16:creationId xmlns:a16="http://schemas.microsoft.com/office/drawing/2014/main" id="{BE32CB51-6980-4252-8A60-4B9D252EB8DF}"/>
              </a:ext>
            </a:extLst>
          </p:cNvPr>
          <p:cNvPicPr>
            <a:picLocks noChangeAspect="1"/>
          </p:cNvPicPr>
          <p:nvPr/>
        </p:nvPicPr>
        <p:blipFill>
          <a:blip r:embed="rId4"/>
          <a:stretch>
            <a:fillRect/>
          </a:stretch>
        </p:blipFill>
        <p:spPr>
          <a:xfrm>
            <a:off x="6686550" y="856816"/>
            <a:ext cx="5001592" cy="5443971"/>
          </a:xfrm>
          <a:prstGeom prst="rect">
            <a:avLst/>
          </a:prstGeom>
        </p:spPr>
      </p:pic>
    </p:spTree>
    <p:extLst>
      <p:ext uri="{BB962C8B-B14F-4D97-AF65-F5344CB8AC3E}">
        <p14:creationId xmlns:p14="http://schemas.microsoft.com/office/powerpoint/2010/main" val="209107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BLOCKING VS NON BLOCKING</a:t>
            </a:r>
          </a:p>
        </p:txBody>
      </p:sp>
      <p:pic>
        <p:nvPicPr>
          <p:cNvPr id="5" name="Picture 4">
            <a:extLst>
              <a:ext uri="{FF2B5EF4-FFF2-40B4-BE49-F238E27FC236}">
                <a16:creationId xmlns:a16="http://schemas.microsoft.com/office/drawing/2014/main" id="{0975FDBF-A798-4788-9CFE-2D9CF8715B40}"/>
              </a:ext>
            </a:extLst>
          </p:cNvPr>
          <p:cNvPicPr>
            <a:picLocks noChangeAspect="1"/>
          </p:cNvPicPr>
          <p:nvPr/>
        </p:nvPicPr>
        <p:blipFill>
          <a:blip r:embed="rId3"/>
          <a:stretch>
            <a:fillRect/>
          </a:stretch>
        </p:blipFill>
        <p:spPr>
          <a:xfrm>
            <a:off x="0" y="1280999"/>
            <a:ext cx="5633652" cy="4205402"/>
          </a:xfrm>
          <a:prstGeom prst="rect">
            <a:avLst/>
          </a:prstGeom>
        </p:spPr>
      </p:pic>
      <p:pic>
        <p:nvPicPr>
          <p:cNvPr id="6" name="Picture 5">
            <a:extLst>
              <a:ext uri="{FF2B5EF4-FFF2-40B4-BE49-F238E27FC236}">
                <a16:creationId xmlns:a16="http://schemas.microsoft.com/office/drawing/2014/main" id="{2FB8E928-C737-4E41-9761-8E873F16EED3}"/>
              </a:ext>
            </a:extLst>
          </p:cNvPr>
          <p:cNvPicPr>
            <a:picLocks noChangeAspect="1"/>
          </p:cNvPicPr>
          <p:nvPr/>
        </p:nvPicPr>
        <p:blipFill>
          <a:blip r:embed="rId4"/>
          <a:stretch>
            <a:fillRect/>
          </a:stretch>
        </p:blipFill>
        <p:spPr>
          <a:xfrm>
            <a:off x="5704146" y="978695"/>
            <a:ext cx="5991225" cy="5467350"/>
          </a:xfrm>
          <a:prstGeom prst="rect">
            <a:avLst/>
          </a:prstGeom>
        </p:spPr>
      </p:pic>
    </p:spTree>
    <p:extLst>
      <p:ext uri="{BB962C8B-B14F-4D97-AF65-F5344CB8AC3E}">
        <p14:creationId xmlns:p14="http://schemas.microsoft.com/office/powerpoint/2010/main" val="365093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 – Event queue</a:t>
            </a:r>
          </a:p>
        </p:txBody>
      </p:sp>
      <p:pic>
        <p:nvPicPr>
          <p:cNvPr id="2" name="Picture 1">
            <a:extLst>
              <a:ext uri="{FF2B5EF4-FFF2-40B4-BE49-F238E27FC236}">
                <a16:creationId xmlns:a16="http://schemas.microsoft.com/office/drawing/2014/main" id="{755CA386-B67A-4415-99CA-CA588D5CE4CC}"/>
              </a:ext>
            </a:extLst>
          </p:cNvPr>
          <p:cNvPicPr>
            <a:picLocks noChangeAspect="1"/>
          </p:cNvPicPr>
          <p:nvPr/>
        </p:nvPicPr>
        <p:blipFill>
          <a:blip r:embed="rId2"/>
          <a:stretch>
            <a:fillRect/>
          </a:stretch>
        </p:blipFill>
        <p:spPr>
          <a:xfrm>
            <a:off x="445185" y="990600"/>
            <a:ext cx="2960746" cy="2497367"/>
          </a:xfrm>
          <a:prstGeom prst="rect">
            <a:avLst/>
          </a:prstGeom>
        </p:spPr>
      </p:pic>
      <p:pic>
        <p:nvPicPr>
          <p:cNvPr id="4" name="Picture 3">
            <a:extLst>
              <a:ext uri="{FF2B5EF4-FFF2-40B4-BE49-F238E27FC236}">
                <a16:creationId xmlns:a16="http://schemas.microsoft.com/office/drawing/2014/main" id="{29C56605-FE73-421D-A4ED-C7FE45693EA6}"/>
              </a:ext>
            </a:extLst>
          </p:cNvPr>
          <p:cNvPicPr>
            <a:picLocks noChangeAspect="1"/>
          </p:cNvPicPr>
          <p:nvPr/>
        </p:nvPicPr>
        <p:blipFill>
          <a:blip r:embed="rId3"/>
          <a:stretch>
            <a:fillRect/>
          </a:stretch>
        </p:blipFill>
        <p:spPr>
          <a:xfrm>
            <a:off x="3919146" y="990600"/>
            <a:ext cx="2847975" cy="2438400"/>
          </a:xfrm>
          <a:prstGeom prst="rect">
            <a:avLst/>
          </a:prstGeom>
        </p:spPr>
      </p:pic>
      <p:pic>
        <p:nvPicPr>
          <p:cNvPr id="7" name="Picture 6">
            <a:extLst>
              <a:ext uri="{FF2B5EF4-FFF2-40B4-BE49-F238E27FC236}">
                <a16:creationId xmlns:a16="http://schemas.microsoft.com/office/drawing/2014/main" id="{193E5205-1E44-4812-A774-8213A3FABB4A}"/>
              </a:ext>
            </a:extLst>
          </p:cNvPr>
          <p:cNvPicPr>
            <a:picLocks noChangeAspect="1"/>
          </p:cNvPicPr>
          <p:nvPr/>
        </p:nvPicPr>
        <p:blipFill>
          <a:blip r:embed="rId4"/>
          <a:stretch>
            <a:fillRect/>
          </a:stretch>
        </p:blipFill>
        <p:spPr>
          <a:xfrm>
            <a:off x="7150274" y="1165721"/>
            <a:ext cx="4757684" cy="2088160"/>
          </a:xfrm>
          <a:prstGeom prst="rect">
            <a:avLst/>
          </a:prstGeom>
        </p:spPr>
      </p:pic>
      <p:pic>
        <p:nvPicPr>
          <p:cNvPr id="16" name="Picture 15">
            <a:extLst>
              <a:ext uri="{FF2B5EF4-FFF2-40B4-BE49-F238E27FC236}">
                <a16:creationId xmlns:a16="http://schemas.microsoft.com/office/drawing/2014/main" id="{EC370006-2BB6-4816-A3AF-B4DE3EA58449}"/>
              </a:ext>
            </a:extLst>
          </p:cNvPr>
          <p:cNvPicPr>
            <a:picLocks noChangeAspect="1"/>
          </p:cNvPicPr>
          <p:nvPr/>
        </p:nvPicPr>
        <p:blipFill>
          <a:blip r:embed="rId5"/>
          <a:stretch>
            <a:fillRect/>
          </a:stretch>
        </p:blipFill>
        <p:spPr>
          <a:xfrm>
            <a:off x="881369" y="3959662"/>
            <a:ext cx="5049124" cy="2179630"/>
          </a:xfrm>
          <a:prstGeom prst="rect">
            <a:avLst/>
          </a:prstGeom>
        </p:spPr>
      </p:pic>
      <p:pic>
        <p:nvPicPr>
          <p:cNvPr id="17" name="Picture 16">
            <a:extLst>
              <a:ext uri="{FF2B5EF4-FFF2-40B4-BE49-F238E27FC236}">
                <a16:creationId xmlns:a16="http://schemas.microsoft.com/office/drawing/2014/main" id="{78FFD3A1-47AF-4FCB-85A5-AD45B87BD157}"/>
              </a:ext>
            </a:extLst>
          </p:cNvPr>
          <p:cNvPicPr>
            <a:picLocks noChangeAspect="1"/>
          </p:cNvPicPr>
          <p:nvPr/>
        </p:nvPicPr>
        <p:blipFill>
          <a:blip r:embed="rId6"/>
          <a:stretch>
            <a:fillRect/>
          </a:stretch>
        </p:blipFill>
        <p:spPr>
          <a:xfrm>
            <a:off x="6513942" y="3959662"/>
            <a:ext cx="5297058" cy="2179630"/>
          </a:xfrm>
          <a:prstGeom prst="rect">
            <a:avLst/>
          </a:prstGeom>
        </p:spPr>
      </p:pic>
    </p:spTree>
    <p:extLst>
      <p:ext uri="{BB962C8B-B14F-4D97-AF65-F5344CB8AC3E}">
        <p14:creationId xmlns:p14="http://schemas.microsoft.com/office/powerpoint/2010/main" val="360481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a:t>
            </a:r>
          </a:p>
        </p:txBody>
      </p:sp>
      <p:pic>
        <p:nvPicPr>
          <p:cNvPr id="5" name="Picture 4">
            <a:extLst>
              <a:ext uri="{FF2B5EF4-FFF2-40B4-BE49-F238E27FC236}">
                <a16:creationId xmlns:a16="http://schemas.microsoft.com/office/drawing/2014/main" id="{A0222377-1C79-4B81-A070-110EF5F32FAE}"/>
              </a:ext>
            </a:extLst>
          </p:cNvPr>
          <p:cNvPicPr>
            <a:picLocks noChangeAspect="1"/>
          </p:cNvPicPr>
          <p:nvPr/>
        </p:nvPicPr>
        <p:blipFill>
          <a:blip r:embed="rId3"/>
          <a:stretch>
            <a:fillRect/>
          </a:stretch>
        </p:blipFill>
        <p:spPr>
          <a:xfrm>
            <a:off x="381000" y="942975"/>
            <a:ext cx="4015740" cy="1411125"/>
          </a:xfrm>
          <a:prstGeom prst="rect">
            <a:avLst/>
          </a:prstGeom>
        </p:spPr>
      </p:pic>
      <p:pic>
        <p:nvPicPr>
          <p:cNvPr id="6" name="Picture 5">
            <a:extLst>
              <a:ext uri="{FF2B5EF4-FFF2-40B4-BE49-F238E27FC236}">
                <a16:creationId xmlns:a16="http://schemas.microsoft.com/office/drawing/2014/main" id="{7A25E87F-A749-42B3-8997-49FEEA8FB5B9}"/>
              </a:ext>
            </a:extLst>
          </p:cNvPr>
          <p:cNvPicPr>
            <a:picLocks noChangeAspect="1"/>
          </p:cNvPicPr>
          <p:nvPr/>
        </p:nvPicPr>
        <p:blipFill>
          <a:blip r:embed="rId4"/>
          <a:stretch>
            <a:fillRect/>
          </a:stretch>
        </p:blipFill>
        <p:spPr>
          <a:xfrm>
            <a:off x="381000" y="2767013"/>
            <a:ext cx="3263265" cy="1097202"/>
          </a:xfrm>
          <a:prstGeom prst="rect">
            <a:avLst/>
          </a:prstGeom>
        </p:spPr>
      </p:pic>
      <p:pic>
        <p:nvPicPr>
          <p:cNvPr id="7" name="Picture 6">
            <a:extLst>
              <a:ext uri="{FF2B5EF4-FFF2-40B4-BE49-F238E27FC236}">
                <a16:creationId xmlns:a16="http://schemas.microsoft.com/office/drawing/2014/main" id="{A1977E7F-1C4C-417D-8CEF-FE08342A20B4}"/>
              </a:ext>
            </a:extLst>
          </p:cNvPr>
          <p:cNvPicPr>
            <a:picLocks noChangeAspect="1"/>
          </p:cNvPicPr>
          <p:nvPr/>
        </p:nvPicPr>
        <p:blipFill>
          <a:blip r:embed="rId5"/>
          <a:stretch>
            <a:fillRect/>
          </a:stretch>
        </p:blipFill>
        <p:spPr>
          <a:xfrm>
            <a:off x="5143500" y="483870"/>
            <a:ext cx="6667500" cy="5067300"/>
          </a:xfrm>
          <a:prstGeom prst="rect">
            <a:avLst/>
          </a:prstGeom>
        </p:spPr>
      </p:pic>
      <p:sp>
        <p:nvSpPr>
          <p:cNvPr id="9" name="Content Placeholder 1">
            <a:extLst>
              <a:ext uri="{FF2B5EF4-FFF2-40B4-BE49-F238E27FC236}">
                <a16:creationId xmlns:a16="http://schemas.microsoft.com/office/drawing/2014/main" id="{E901A4F3-9445-4A0D-ADAB-EC0B1B218D38}"/>
              </a:ext>
            </a:extLst>
          </p:cNvPr>
          <p:cNvSpPr txBox="1">
            <a:spLocks/>
          </p:cNvSpPr>
          <p:nvPr/>
        </p:nvSpPr>
        <p:spPr>
          <a:xfrm>
            <a:off x="381000" y="4503901"/>
            <a:ext cx="5739870" cy="217598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So why use node?</a:t>
            </a:r>
          </a:p>
          <a:p>
            <a:pPr marL="144463" indent="-144463">
              <a:spcBef>
                <a:spcPts val="400"/>
              </a:spcBef>
            </a:pPr>
            <a:r>
              <a:rPr lang="en-US" sz="1500" dirty="0">
                <a:latin typeface="+mj-lt"/>
              </a:rPr>
              <a:t>So we use node because it is single threaded, very efficient and very fast and optimized to run </a:t>
            </a:r>
            <a:r>
              <a:rPr lang="en-US" sz="1500" dirty="0" err="1">
                <a:latin typeface="+mj-lt"/>
              </a:rPr>
              <a:t>javascript</a:t>
            </a:r>
            <a:r>
              <a:rPr lang="en-US" sz="1500" dirty="0">
                <a:latin typeface="+mj-lt"/>
              </a:rPr>
              <a:t> code</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10391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2" name="Picture 1">
            <a:extLst>
              <a:ext uri="{FF2B5EF4-FFF2-40B4-BE49-F238E27FC236}">
                <a16:creationId xmlns:a16="http://schemas.microsoft.com/office/drawing/2014/main" id="{C9FB468E-BFEF-444E-8ABF-A3EF2FE9ACA4}"/>
              </a:ext>
            </a:extLst>
          </p:cNvPr>
          <p:cNvPicPr>
            <a:picLocks noChangeAspect="1"/>
          </p:cNvPicPr>
          <p:nvPr/>
        </p:nvPicPr>
        <p:blipFill>
          <a:blip r:embed="rId3"/>
          <a:stretch>
            <a:fillRect/>
          </a:stretch>
        </p:blipFill>
        <p:spPr>
          <a:xfrm>
            <a:off x="381000" y="1214477"/>
            <a:ext cx="6037609" cy="3906164"/>
          </a:xfrm>
          <a:prstGeom prst="rect">
            <a:avLst/>
          </a:prstGeom>
        </p:spPr>
      </p:pic>
      <p:pic>
        <p:nvPicPr>
          <p:cNvPr id="4" name="Picture 3">
            <a:extLst>
              <a:ext uri="{FF2B5EF4-FFF2-40B4-BE49-F238E27FC236}">
                <a16:creationId xmlns:a16="http://schemas.microsoft.com/office/drawing/2014/main" id="{F1E85359-0FB4-4A7F-AA52-B7191EB61E0D}"/>
              </a:ext>
            </a:extLst>
          </p:cNvPr>
          <p:cNvPicPr>
            <a:picLocks noChangeAspect="1"/>
          </p:cNvPicPr>
          <p:nvPr/>
        </p:nvPicPr>
        <p:blipFill>
          <a:blip r:embed="rId4"/>
          <a:stretch>
            <a:fillRect/>
          </a:stretch>
        </p:blipFill>
        <p:spPr>
          <a:xfrm>
            <a:off x="6544079" y="1028778"/>
            <a:ext cx="5090380" cy="4594782"/>
          </a:xfrm>
          <a:prstGeom prst="rect">
            <a:avLst/>
          </a:prstGeom>
        </p:spPr>
      </p:pic>
    </p:spTree>
    <p:extLst>
      <p:ext uri="{BB962C8B-B14F-4D97-AF65-F5344CB8AC3E}">
        <p14:creationId xmlns:p14="http://schemas.microsoft.com/office/powerpoint/2010/main" val="336334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5" name="Picture 4">
            <a:extLst>
              <a:ext uri="{FF2B5EF4-FFF2-40B4-BE49-F238E27FC236}">
                <a16:creationId xmlns:a16="http://schemas.microsoft.com/office/drawing/2014/main" id="{AB23B292-B035-4E00-9624-B3C55A8D9CF0}"/>
              </a:ext>
            </a:extLst>
          </p:cNvPr>
          <p:cNvPicPr>
            <a:picLocks noChangeAspect="1"/>
          </p:cNvPicPr>
          <p:nvPr/>
        </p:nvPicPr>
        <p:blipFill>
          <a:blip r:embed="rId3"/>
          <a:stretch>
            <a:fillRect/>
          </a:stretch>
        </p:blipFill>
        <p:spPr>
          <a:xfrm>
            <a:off x="317665" y="1130712"/>
            <a:ext cx="5460524" cy="3865037"/>
          </a:xfrm>
          <a:prstGeom prst="rect">
            <a:avLst/>
          </a:prstGeom>
        </p:spPr>
      </p:pic>
      <p:pic>
        <p:nvPicPr>
          <p:cNvPr id="6" name="Picture 5">
            <a:extLst>
              <a:ext uri="{FF2B5EF4-FFF2-40B4-BE49-F238E27FC236}">
                <a16:creationId xmlns:a16="http://schemas.microsoft.com/office/drawing/2014/main" id="{C46AC5CA-2137-4DE8-B8C5-19F252BE1773}"/>
              </a:ext>
            </a:extLst>
          </p:cNvPr>
          <p:cNvPicPr>
            <a:picLocks noChangeAspect="1"/>
          </p:cNvPicPr>
          <p:nvPr/>
        </p:nvPicPr>
        <p:blipFill>
          <a:blip r:embed="rId4"/>
          <a:stretch>
            <a:fillRect/>
          </a:stretch>
        </p:blipFill>
        <p:spPr>
          <a:xfrm>
            <a:off x="5885116" y="1280998"/>
            <a:ext cx="6185211" cy="3714751"/>
          </a:xfrm>
          <a:prstGeom prst="rect">
            <a:avLst/>
          </a:prstGeom>
        </p:spPr>
      </p:pic>
      <p:pic>
        <p:nvPicPr>
          <p:cNvPr id="7" name="Picture 6">
            <a:extLst>
              <a:ext uri="{FF2B5EF4-FFF2-40B4-BE49-F238E27FC236}">
                <a16:creationId xmlns:a16="http://schemas.microsoft.com/office/drawing/2014/main" id="{D75A5F10-F6F4-4C3D-A19F-B3BACF7F3171}"/>
              </a:ext>
            </a:extLst>
          </p:cNvPr>
          <p:cNvPicPr>
            <a:picLocks noChangeAspect="1"/>
          </p:cNvPicPr>
          <p:nvPr/>
        </p:nvPicPr>
        <p:blipFill>
          <a:blip r:embed="rId4"/>
          <a:stretch>
            <a:fillRect/>
          </a:stretch>
        </p:blipFill>
        <p:spPr>
          <a:xfrm>
            <a:off x="5992043" y="1205854"/>
            <a:ext cx="6185211" cy="3714751"/>
          </a:xfrm>
          <a:prstGeom prst="rect">
            <a:avLst/>
          </a:prstGeom>
        </p:spPr>
      </p:pic>
    </p:spTree>
    <p:extLst>
      <p:ext uri="{BB962C8B-B14F-4D97-AF65-F5344CB8AC3E}">
        <p14:creationId xmlns:p14="http://schemas.microsoft.com/office/powerpoint/2010/main" val="275473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WHY USE NODE ? Continued…( Example)</a:t>
            </a:r>
          </a:p>
        </p:txBody>
      </p:sp>
      <p:pic>
        <p:nvPicPr>
          <p:cNvPr id="2" name="Picture 1">
            <a:extLst>
              <a:ext uri="{FF2B5EF4-FFF2-40B4-BE49-F238E27FC236}">
                <a16:creationId xmlns:a16="http://schemas.microsoft.com/office/drawing/2014/main" id="{08AA8723-A9C7-49D8-A182-59B2ABDBD80A}"/>
              </a:ext>
            </a:extLst>
          </p:cNvPr>
          <p:cNvPicPr>
            <a:picLocks noChangeAspect="1"/>
          </p:cNvPicPr>
          <p:nvPr/>
        </p:nvPicPr>
        <p:blipFill>
          <a:blip r:embed="rId3"/>
          <a:stretch>
            <a:fillRect/>
          </a:stretch>
        </p:blipFill>
        <p:spPr>
          <a:xfrm>
            <a:off x="257175" y="830998"/>
            <a:ext cx="4829175" cy="1678379"/>
          </a:xfrm>
          <a:prstGeom prst="rect">
            <a:avLst/>
          </a:prstGeom>
        </p:spPr>
      </p:pic>
      <p:pic>
        <p:nvPicPr>
          <p:cNvPr id="4" name="Picture 3">
            <a:extLst>
              <a:ext uri="{FF2B5EF4-FFF2-40B4-BE49-F238E27FC236}">
                <a16:creationId xmlns:a16="http://schemas.microsoft.com/office/drawing/2014/main" id="{38932F56-DEA3-41DA-9359-6E7911146F85}"/>
              </a:ext>
            </a:extLst>
          </p:cNvPr>
          <p:cNvPicPr>
            <a:picLocks noChangeAspect="1"/>
          </p:cNvPicPr>
          <p:nvPr/>
        </p:nvPicPr>
        <p:blipFill>
          <a:blip r:embed="rId4"/>
          <a:stretch>
            <a:fillRect/>
          </a:stretch>
        </p:blipFill>
        <p:spPr>
          <a:xfrm>
            <a:off x="6335077" y="699505"/>
            <a:ext cx="3917633" cy="1989499"/>
          </a:xfrm>
          <a:prstGeom prst="rect">
            <a:avLst/>
          </a:prstGeom>
        </p:spPr>
      </p:pic>
      <p:pic>
        <p:nvPicPr>
          <p:cNvPr id="7" name="Picture 6">
            <a:extLst>
              <a:ext uri="{FF2B5EF4-FFF2-40B4-BE49-F238E27FC236}">
                <a16:creationId xmlns:a16="http://schemas.microsoft.com/office/drawing/2014/main" id="{96F24F2B-50E3-4D8C-968B-B7FA66BE90FF}"/>
              </a:ext>
            </a:extLst>
          </p:cNvPr>
          <p:cNvPicPr>
            <a:picLocks noChangeAspect="1"/>
          </p:cNvPicPr>
          <p:nvPr/>
        </p:nvPicPr>
        <p:blipFill>
          <a:blip r:embed="rId5"/>
          <a:stretch>
            <a:fillRect/>
          </a:stretch>
        </p:blipFill>
        <p:spPr>
          <a:xfrm>
            <a:off x="381000" y="2669700"/>
            <a:ext cx="7218998" cy="1442506"/>
          </a:xfrm>
          <a:prstGeom prst="rect">
            <a:avLst/>
          </a:prstGeom>
        </p:spPr>
      </p:pic>
      <p:pic>
        <p:nvPicPr>
          <p:cNvPr id="8" name="Picture 7">
            <a:extLst>
              <a:ext uri="{FF2B5EF4-FFF2-40B4-BE49-F238E27FC236}">
                <a16:creationId xmlns:a16="http://schemas.microsoft.com/office/drawing/2014/main" id="{0CD19846-C90E-430D-A725-52C6880F1D86}"/>
              </a:ext>
            </a:extLst>
          </p:cNvPr>
          <p:cNvPicPr>
            <a:picLocks noChangeAspect="1"/>
          </p:cNvPicPr>
          <p:nvPr/>
        </p:nvPicPr>
        <p:blipFill>
          <a:blip r:embed="rId6"/>
          <a:stretch>
            <a:fillRect/>
          </a:stretch>
        </p:blipFill>
        <p:spPr>
          <a:xfrm>
            <a:off x="381000" y="3898079"/>
            <a:ext cx="6793230" cy="2245220"/>
          </a:xfrm>
          <a:prstGeom prst="rect">
            <a:avLst/>
          </a:prstGeom>
        </p:spPr>
      </p:pic>
      <p:pic>
        <p:nvPicPr>
          <p:cNvPr id="9" name="Picture 8">
            <a:extLst>
              <a:ext uri="{FF2B5EF4-FFF2-40B4-BE49-F238E27FC236}">
                <a16:creationId xmlns:a16="http://schemas.microsoft.com/office/drawing/2014/main" id="{904D9148-72F7-4E94-8DBC-17784B9C01E2}"/>
              </a:ext>
            </a:extLst>
          </p:cNvPr>
          <p:cNvPicPr>
            <a:picLocks noChangeAspect="1"/>
          </p:cNvPicPr>
          <p:nvPr/>
        </p:nvPicPr>
        <p:blipFill>
          <a:blip r:embed="rId7"/>
          <a:stretch>
            <a:fillRect/>
          </a:stretch>
        </p:blipFill>
        <p:spPr>
          <a:xfrm>
            <a:off x="8206740" y="3494986"/>
            <a:ext cx="3333750" cy="2305050"/>
          </a:xfrm>
          <a:prstGeom prst="rect">
            <a:avLst/>
          </a:prstGeom>
        </p:spPr>
      </p:pic>
    </p:spTree>
    <p:extLst>
      <p:ext uri="{BB962C8B-B14F-4D97-AF65-F5344CB8AC3E}">
        <p14:creationId xmlns:p14="http://schemas.microsoft.com/office/powerpoint/2010/main" val="365856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Useful Links</a:t>
            </a:r>
          </a:p>
        </p:txBody>
      </p:sp>
      <p:sp>
        <p:nvSpPr>
          <p:cNvPr id="12" name="Rectangle 11">
            <a:extLst>
              <a:ext uri="{FF2B5EF4-FFF2-40B4-BE49-F238E27FC236}">
                <a16:creationId xmlns:a16="http://schemas.microsoft.com/office/drawing/2014/main" id="{1A923B14-E485-470F-A851-47CD180BEA6D}"/>
              </a:ext>
            </a:extLst>
          </p:cNvPr>
          <p:cNvSpPr/>
          <p:nvPr/>
        </p:nvSpPr>
        <p:spPr>
          <a:xfrm>
            <a:off x="659130" y="1036112"/>
            <a:ext cx="10656570" cy="3139321"/>
          </a:xfrm>
          <a:prstGeom prst="rect">
            <a:avLst/>
          </a:prstGeom>
        </p:spPr>
        <p:txBody>
          <a:bodyPr wrap="square">
            <a:spAutoFit/>
          </a:bodyPr>
          <a:lstStyle/>
          <a:p>
            <a:pPr marL="285750" indent="-285750">
              <a:buFont typeface="Arial" panose="020B0604020202020204" pitchFamily="34" charset="0"/>
              <a:buChar char="•"/>
            </a:pPr>
            <a:r>
              <a:rPr lang="en-US" b="1" dirty="0"/>
              <a:t>Event Loop architecture reference</a:t>
            </a:r>
          </a:p>
          <a:p>
            <a:pPr marL="469900" lvl="1" indent="-285750">
              <a:buFont typeface="Arial" panose="020B0604020202020204" pitchFamily="34" charset="0"/>
              <a:buChar char="•"/>
            </a:pPr>
            <a:r>
              <a:rPr lang="en-US" b="1" dirty="0">
                <a:solidFill>
                  <a:schemeClr val="accent2">
                    <a:lumMod val="75000"/>
                  </a:schemeClr>
                </a:solidFill>
              </a:rPr>
              <a:t>https://www.youtube.com/watch?v=8aGhZQkoFbQ</a:t>
            </a:r>
          </a:p>
          <a:p>
            <a:pPr marL="469900" lvl="1" indent="-285750">
              <a:buFont typeface="Arial" panose="020B0604020202020204" pitchFamily="34" charset="0"/>
              <a:buChar char="•"/>
            </a:pPr>
            <a:r>
              <a:rPr lang="en-US" dirty="0"/>
              <a:t>https://blog.carbonfive.com/2013/10/27/the-javascript-event-loop-explained/</a:t>
            </a:r>
          </a:p>
          <a:p>
            <a:pPr marL="285750" indent="-285750">
              <a:buFont typeface="Arial" panose="020B0604020202020204" pitchFamily="34" charset="0"/>
              <a:buChar char="•"/>
            </a:pPr>
            <a:r>
              <a:rPr lang="en-US" b="1" dirty="0"/>
              <a:t>Why prefer </a:t>
            </a:r>
            <a:r>
              <a:rPr lang="en-US" b="1" dirty="0" err="1"/>
              <a:t>nodejs</a:t>
            </a:r>
            <a:r>
              <a:rPr lang="en-US" b="1" dirty="0"/>
              <a:t> over .NET or java</a:t>
            </a:r>
          </a:p>
          <a:p>
            <a:pPr marL="469900" lvl="1" indent="-285750">
              <a:buFont typeface="Arial" panose="020B0604020202020204" pitchFamily="34" charset="0"/>
              <a:buChar char="•"/>
            </a:pPr>
            <a:r>
              <a:rPr lang="en-US" dirty="0"/>
              <a:t>https://www.infoworld.com/article/2975233/javascript/why-node-js-beats-java-net-for-web-mobile-iot-apps.html</a:t>
            </a:r>
          </a:p>
          <a:p>
            <a:pPr marL="469900" lvl="1" indent="-285750">
              <a:buFont typeface="Arial" panose="020B0604020202020204" pitchFamily="34" charset="0"/>
              <a:buChar char="•"/>
            </a:pPr>
            <a:r>
              <a:rPr lang="en-US" dirty="0"/>
              <a:t>http://www.dotnettricks.com/learn/nodejs/advantages-and-limitations-of-nodejs </a:t>
            </a:r>
          </a:p>
          <a:p>
            <a:pPr marL="12700" indent="-285750">
              <a:buFont typeface="Arial" panose="020B0604020202020204" pitchFamily="34" charset="0"/>
              <a:buChar char="•"/>
            </a:pPr>
            <a:r>
              <a:rPr lang="en-US" dirty="0"/>
              <a:t>Node University</a:t>
            </a:r>
          </a:p>
          <a:p>
            <a:pPr marL="469900" lvl="1" indent="-285750">
              <a:buFont typeface="Arial" panose="020B0604020202020204" pitchFamily="34" charset="0"/>
              <a:buChar char="•"/>
            </a:pPr>
            <a:r>
              <a:rPr lang="en-US" dirty="0">
                <a:hlinkClick r:id="rId3"/>
              </a:rPr>
              <a:t>https://node.university/courses/you-dont-know-node/lectures/1590275</a:t>
            </a:r>
            <a:endParaRPr lang="en-US" dirty="0"/>
          </a:p>
          <a:p>
            <a:pPr marL="12700" indent="-285750">
              <a:buFont typeface="Arial" panose="020B0604020202020204" pitchFamily="34" charset="0"/>
              <a:buChar char="•"/>
            </a:pPr>
            <a:r>
              <a:rPr lang="en-US" dirty="0" err="1"/>
              <a:t>Javascript</a:t>
            </a:r>
            <a:r>
              <a:rPr lang="en-US" dirty="0"/>
              <a:t> </a:t>
            </a:r>
            <a:r>
              <a:rPr lang="en-US" dirty="0" err="1"/>
              <a:t>eventloop</a:t>
            </a:r>
            <a:r>
              <a:rPr lang="en-US" dirty="0"/>
              <a:t> visualized</a:t>
            </a:r>
          </a:p>
          <a:p>
            <a:pPr marL="469900" lvl="1" indent="-285750">
              <a:buFont typeface="Arial" panose="020B0604020202020204" pitchFamily="34" charset="0"/>
              <a:buChar char="•"/>
            </a:pPr>
            <a:r>
              <a:rPr lang="en-US" dirty="0">
                <a:hlinkClick r:id="rId4"/>
              </a:rPr>
              <a:t>https://dev.to/lydiahallie/javascript-visualized-event-loop-3dif</a:t>
            </a:r>
            <a:endParaRPr lang="en-US" dirty="0"/>
          </a:p>
        </p:txBody>
      </p:sp>
    </p:spTree>
    <p:extLst>
      <p:ext uri="{BB962C8B-B14F-4D97-AF65-F5344CB8AC3E}">
        <p14:creationId xmlns:p14="http://schemas.microsoft.com/office/powerpoint/2010/main" val="5355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NODE architecture - in perspective</a:t>
            </a:r>
          </a:p>
        </p:txBody>
      </p:sp>
      <p:pic>
        <p:nvPicPr>
          <p:cNvPr id="5" name="Picture 4">
            <a:extLst>
              <a:ext uri="{FF2B5EF4-FFF2-40B4-BE49-F238E27FC236}">
                <a16:creationId xmlns:a16="http://schemas.microsoft.com/office/drawing/2014/main" id="{4412931A-F472-4003-96E1-BBB99D10981B}"/>
              </a:ext>
            </a:extLst>
          </p:cNvPr>
          <p:cNvPicPr>
            <a:picLocks noChangeAspect="1"/>
          </p:cNvPicPr>
          <p:nvPr/>
        </p:nvPicPr>
        <p:blipFill>
          <a:blip r:embed="rId2"/>
          <a:stretch>
            <a:fillRect/>
          </a:stretch>
        </p:blipFill>
        <p:spPr>
          <a:xfrm>
            <a:off x="5156132" y="1384183"/>
            <a:ext cx="6654867" cy="4273947"/>
          </a:xfrm>
          <a:prstGeom prst="rect">
            <a:avLst/>
          </a:prstGeom>
        </p:spPr>
      </p:pic>
      <p:sp>
        <p:nvSpPr>
          <p:cNvPr id="10" name="Content Placeholder 1">
            <a:extLst>
              <a:ext uri="{FF2B5EF4-FFF2-40B4-BE49-F238E27FC236}">
                <a16:creationId xmlns:a16="http://schemas.microsoft.com/office/drawing/2014/main" id="{200F4E77-F893-4DFC-A664-A42AE777AF44}"/>
              </a:ext>
            </a:extLst>
          </p:cNvPr>
          <p:cNvSpPr txBox="1">
            <a:spLocks/>
          </p:cNvSpPr>
          <p:nvPr/>
        </p:nvSpPr>
        <p:spPr>
          <a:xfrm>
            <a:off x="234726" y="1280998"/>
            <a:ext cx="4790279" cy="507780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Architecture features </a:t>
            </a:r>
          </a:p>
          <a:p>
            <a:pPr marL="144463" indent="-144463">
              <a:spcBef>
                <a:spcPts val="400"/>
              </a:spcBef>
            </a:pPr>
            <a:r>
              <a:rPr lang="en-US" sz="1400" dirty="0"/>
              <a:t>Most of the server-side languages, like PHP, ASP.NET, Ruby, JAVA servers, follow </a:t>
            </a:r>
            <a:r>
              <a:rPr lang="en-US" sz="1400" b="1" dirty="0">
                <a:solidFill>
                  <a:schemeClr val="accent2">
                    <a:lumMod val="75000"/>
                  </a:schemeClr>
                </a:solidFill>
              </a:rPr>
              <a:t>multi-threaded</a:t>
            </a:r>
            <a:r>
              <a:rPr lang="en-US" sz="1400" dirty="0"/>
              <a:t> architecture. That means, every request by the client results in the instantiation of a new thread or even a process.</a:t>
            </a:r>
          </a:p>
          <a:p>
            <a:pPr marL="144463" indent="-144463">
              <a:spcBef>
                <a:spcPts val="400"/>
              </a:spcBef>
            </a:pPr>
            <a:r>
              <a:rPr lang="en-US" sz="1400" dirty="0"/>
              <a:t>However, in Node.js, all request are handled in a </a:t>
            </a:r>
            <a:r>
              <a:rPr lang="en-US" sz="1400" b="1" dirty="0">
                <a:solidFill>
                  <a:schemeClr val="accent2">
                    <a:lumMod val="75000"/>
                  </a:schemeClr>
                </a:solidFill>
              </a:rPr>
              <a:t>single thread </a:t>
            </a:r>
            <a:r>
              <a:rPr lang="en-US" sz="1400" dirty="0"/>
              <a:t>with shared resources. Then how does Node.js handle concurrent traffic or requests? It follows “Single Threaded Event Loop Model” architecture that runs on top of single V8 engine instance.</a:t>
            </a:r>
          </a:p>
          <a:p>
            <a:pPr marL="144463" indent="-144463">
              <a:spcBef>
                <a:spcPts val="400"/>
              </a:spcBef>
            </a:pPr>
            <a:r>
              <a:rPr lang="en-US" sz="1400" b="1" dirty="0">
                <a:solidFill>
                  <a:schemeClr val="accent2">
                    <a:lumMod val="75000"/>
                  </a:schemeClr>
                </a:solidFill>
              </a:rPr>
              <a:t>Node.js is event-driven that implements background workers to achieve non-blocking asynchronous behavior</a:t>
            </a:r>
            <a:r>
              <a:rPr lang="en-US" sz="1400" dirty="0"/>
              <a:t>. We called it the </a:t>
            </a:r>
            <a:r>
              <a:rPr lang="en-US" sz="1400" b="1" dirty="0">
                <a:solidFill>
                  <a:schemeClr val="accent2">
                    <a:lumMod val="75000"/>
                  </a:schemeClr>
                </a:solidFill>
              </a:rPr>
              <a:t>Observer Pattern</a:t>
            </a:r>
            <a:r>
              <a:rPr lang="en-US" sz="1400" dirty="0"/>
              <a:t>. Node thread keeps an event loop and whenever a task gets completed, it fires the corresponding event which signals the event-listener function to execute as illustrated below.</a:t>
            </a:r>
          </a:p>
          <a:p>
            <a:pPr marL="144463" indent="-144463"/>
            <a:r>
              <a:rPr lang="en-US" sz="800" dirty="0"/>
              <a:t>Event Loop architecture reference</a:t>
            </a:r>
          </a:p>
          <a:p>
            <a:pPr marL="328613" lvl="1" indent="-144463"/>
            <a:r>
              <a:rPr lang="en-US" sz="800" b="1" dirty="0">
                <a:solidFill>
                  <a:schemeClr val="accent2">
                    <a:lumMod val="75000"/>
                  </a:schemeClr>
                </a:solidFill>
              </a:rPr>
              <a:t>https://www.youtube.com/watch?v=8aGhZQkoFbQ</a:t>
            </a:r>
          </a:p>
          <a:p>
            <a:pPr marL="328613" lvl="1" indent="-144463"/>
            <a:r>
              <a:rPr lang="en-US" sz="800" dirty="0"/>
              <a:t>https://blog.carbonfive.com/2013/10/27/the-javascript-event-loop-explained/</a:t>
            </a:r>
          </a:p>
          <a:p>
            <a:pPr marL="144463" indent="-144463"/>
            <a:r>
              <a:rPr lang="en-US" sz="800" dirty="0">
                <a:latin typeface="+mj-lt"/>
              </a:rPr>
              <a:t>Why prefer </a:t>
            </a:r>
            <a:r>
              <a:rPr lang="en-US" sz="800" dirty="0" err="1">
                <a:latin typeface="+mj-lt"/>
              </a:rPr>
              <a:t>nodejs</a:t>
            </a:r>
            <a:r>
              <a:rPr lang="en-US" sz="800" dirty="0">
                <a:latin typeface="+mj-lt"/>
              </a:rPr>
              <a:t> over .NET or java</a:t>
            </a:r>
          </a:p>
          <a:p>
            <a:pPr marL="328613" lvl="1" indent="-144463"/>
            <a:r>
              <a:rPr lang="en-US" sz="800" dirty="0">
                <a:latin typeface="+mj-lt"/>
              </a:rPr>
              <a:t>https://www.infoworld.com/article/2975233/javascript/why-node-js-beats-java-net-for-web-mobile-iot-apps.html</a:t>
            </a:r>
          </a:p>
          <a:p>
            <a:pPr marL="328613" lvl="1" indent="-144463"/>
            <a:r>
              <a:rPr lang="en-US" sz="800" dirty="0">
                <a:latin typeface="+mj-lt"/>
              </a:rPr>
              <a:t>http://www.dotnettricks.com/learn/nodejs/advantages-and-limitations-of-nodejs </a:t>
            </a: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409286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INSTALLING NODE – </a:t>
            </a:r>
            <a:r>
              <a:rPr lang="en-US" dirty="0" err="1"/>
              <a:t>LaB</a:t>
            </a:r>
            <a:r>
              <a:rPr lang="en-US" dirty="0"/>
              <a:t> Manual </a:t>
            </a:r>
          </a:p>
        </p:txBody>
      </p:sp>
      <p:sp>
        <p:nvSpPr>
          <p:cNvPr id="10" name="Title 2">
            <a:extLst>
              <a:ext uri="{FF2B5EF4-FFF2-40B4-BE49-F238E27FC236}">
                <a16:creationId xmlns:a16="http://schemas.microsoft.com/office/drawing/2014/main" id="{BF5DC118-8069-4171-B830-5566684817DA}"/>
              </a:ext>
            </a:extLst>
          </p:cNvPr>
          <p:cNvSpPr txBox="1">
            <a:spLocks/>
          </p:cNvSpPr>
          <p:nvPr/>
        </p:nvSpPr>
        <p:spPr>
          <a:xfrm>
            <a:off x="546410" y="1129674"/>
            <a:ext cx="10838372" cy="302840"/>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2400" dirty="0">
                <a:latin typeface="Graphik Black" panose="020B0A03030202060203" pitchFamily="34" charset="0"/>
              </a:rPr>
              <a:t>Install node from </a:t>
            </a:r>
            <a:r>
              <a:rPr lang="en-US" sz="1200" dirty="0">
                <a:hlinkClick r:id="rId3"/>
              </a:rPr>
              <a:t>https://nodejs.org/en/download/</a:t>
            </a:r>
            <a:endParaRPr lang="en-US" sz="1200" dirty="0">
              <a:latin typeface="Graphik Black" panose="020B0A03030202060203" pitchFamily="34" charset="0"/>
            </a:endParaRPr>
          </a:p>
        </p:txBody>
      </p:sp>
      <p:pic>
        <p:nvPicPr>
          <p:cNvPr id="4" name="Picture 3">
            <a:extLst>
              <a:ext uri="{FF2B5EF4-FFF2-40B4-BE49-F238E27FC236}">
                <a16:creationId xmlns:a16="http://schemas.microsoft.com/office/drawing/2014/main" id="{1023C28A-673E-4D7C-A64D-F4D47D647AED}"/>
              </a:ext>
            </a:extLst>
          </p:cNvPr>
          <p:cNvPicPr>
            <a:picLocks noChangeAspect="1"/>
          </p:cNvPicPr>
          <p:nvPr/>
        </p:nvPicPr>
        <p:blipFill>
          <a:blip r:embed="rId4"/>
          <a:stretch>
            <a:fillRect/>
          </a:stretch>
        </p:blipFill>
        <p:spPr>
          <a:xfrm>
            <a:off x="1874520" y="1810796"/>
            <a:ext cx="8877300" cy="4785420"/>
          </a:xfrm>
          <a:prstGeom prst="rect">
            <a:avLst/>
          </a:prstGeom>
        </p:spPr>
      </p:pic>
    </p:spTree>
    <p:extLst>
      <p:ext uri="{BB962C8B-B14F-4D97-AF65-F5344CB8AC3E}">
        <p14:creationId xmlns:p14="http://schemas.microsoft.com/office/powerpoint/2010/main" val="9680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E51FC03-60D8-4B12-99A0-99502446E37D}"/>
              </a:ext>
            </a:extLst>
          </p:cNvPr>
          <p:cNvSpPr txBox="1">
            <a:spLocks/>
          </p:cNvSpPr>
          <p:nvPr/>
        </p:nvSpPr>
        <p:spPr>
          <a:xfrm>
            <a:off x="381000" y="3033962"/>
            <a:ext cx="11430000" cy="790075"/>
          </a:xfrm>
          <a:prstGeom prst="rect">
            <a:avLst/>
          </a:prstGeom>
        </p:spPr>
        <p:txBody>
          <a:bodyPr vert="horz"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5400" cap="all" dirty="0">
                <a:solidFill>
                  <a:schemeClr val="bg1"/>
                </a:solidFill>
                <a:latin typeface="Graphik Black" panose="020B0A03030202060203" pitchFamily="34" charset="0"/>
              </a:rPr>
              <a:t>Pre requisites</a:t>
            </a:r>
          </a:p>
        </p:txBody>
      </p:sp>
    </p:spTree>
    <p:extLst>
      <p:ext uri="{BB962C8B-B14F-4D97-AF65-F5344CB8AC3E}">
        <p14:creationId xmlns:p14="http://schemas.microsoft.com/office/powerpoint/2010/main" val="138985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start a new Project –DEMO – </a:t>
            </a:r>
            <a:r>
              <a:rPr lang="en-US" dirty="0" err="1"/>
              <a:t>LaB</a:t>
            </a:r>
            <a:r>
              <a:rPr lang="en-US" dirty="0"/>
              <a:t> Manual </a:t>
            </a:r>
          </a:p>
        </p:txBody>
      </p:sp>
      <p:sp>
        <p:nvSpPr>
          <p:cNvPr id="10" name="Title 2">
            <a:extLst>
              <a:ext uri="{FF2B5EF4-FFF2-40B4-BE49-F238E27FC236}">
                <a16:creationId xmlns:a16="http://schemas.microsoft.com/office/drawing/2014/main" id="{6C9F4FBA-1E21-4F32-B923-77E9828154CA}"/>
              </a:ext>
            </a:extLst>
          </p:cNvPr>
          <p:cNvSpPr txBox="1">
            <a:spLocks/>
          </p:cNvSpPr>
          <p:nvPr/>
        </p:nvSpPr>
        <p:spPr>
          <a:xfrm>
            <a:off x="-310279" y="913008"/>
            <a:ext cx="4800381" cy="172355"/>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1400" dirty="0">
                <a:latin typeface="Graphik Black" panose="020B0A03030202060203" pitchFamily="34" charset="0"/>
              </a:rPr>
              <a:t>STEP2 –”</a:t>
            </a:r>
            <a:r>
              <a:rPr lang="en-US" sz="1400" dirty="0" err="1">
                <a:latin typeface="Graphik Black" panose="020B0A03030202060203" pitchFamily="34" charset="0"/>
              </a:rPr>
              <a:t>npm</a:t>
            </a:r>
            <a:r>
              <a:rPr lang="en-US" sz="1400" dirty="0">
                <a:latin typeface="Graphik Black" panose="020B0A03030202060203" pitchFamily="34" charset="0"/>
              </a:rPr>
              <a:t> </a:t>
            </a:r>
            <a:r>
              <a:rPr lang="en-US" sz="1400" dirty="0" err="1">
                <a:latin typeface="Graphik Black" panose="020B0A03030202060203" pitchFamily="34" charset="0"/>
              </a:rPr>
              <a:t>init</a:t>
            </a:r>
            <a:r>
              <a:rPr lang="en-US" sz="1400" dirty="0">
                <a:latin typeface="Graphik Black" panose="020B0A03030202060203" pitchFamily="34" charset="0"/>
              </a:rPr>
              <a:t>” from any project folder</a:t>
            </a:r>
          </a:p>
        </p:txBody>
      </p:sp>
      <p:sp>
        <p:nvSpPr>
          <p:cNvPr id="11" name="Title 2">
            <a:extLst>
              <a:ext uri="{FF2B5EF4-FFF2-40B4-BE49-F238E27FC236}">
                <a16:creationId xmlns:a16="http://schemas.microsoft.com/office/drawing/2014/main" id="{C1638666-02CC-4380-B028-741A8B19FAAC}"/>
              </a:ext>
            </a:extLst>
          </p:cNvPr>
          <p:cNvSpPr txBox="1">
            <a:spLocks/>
          </p:cNvSpPr>
          <p:nvPr/>
        </p:nvSpPr>
        <p:spPr>
          <a:xfrm>
            <a:off x="5342156" y="740653"/>
            <a:ext cx="6317853" cy="521361"/>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endParaRPr lang="en-US" sz="1400" dirty="0">
              <a:latin typeface="Graphik Black" panose="020B0A03030202060203" pitchFamily="34" charset="0"/>
            </a:endParaRPr>
          </a:p>
          <a:p>
            <a:pPr algn="ctr">
              <a:lnSpc>
                <a:spcPct val="80000"/>
              </a:lnSpc>
            </a:pPr>
            <a:r>
              <a:rPr lang="en-US" sz="1400" dirty="0">
                <a:latin typeface="Graphik Black" panose="020B0A03030202060203" pitchFamily="34" charset="0"/>
              </a:rPr>
              <a:t>STEP3 –  As node can execute a JavaScript code , lets write a simple hello world JavaScript program and execute inside node runtime</a:t>
            </a:r>
          </a:p>
        </p:txBody>
      </p:sp>
      <p:pic>
        <p:nvPicPr>
          <p:cNvPr id="13" name="Picture 12">
            <a:extLst>
              <a:ext uri="{FF2B5EF4-FFF2-40B4-BE49-F238E27FC236}">
                <a16:creationId xmlns:a16="http://schemas.microsoft.com/office/drawing/2014/main" id="{197EBDF5-9A13-4E3D-96D9-ECAC6D0B9920}"/>
              </a:ext>
            </a:extLst>
          </p:cNvPr>
          <p:cNvPicPr/>
          <p:nvPr/>
        </p:nvPicPr>
        <p:blipFill>
          <a:blip r:embed="rId3"/>
          <a:stretch>
            <a:fillRect/>
          </a:stretch>
        </p:blipFill>
        <p:spPr>
          <a:xfrm>
            <a:off x="111512" y="1085363"/>
            <a:ext cx="5391419" cy="5170472"/>
          </a:xfrm>
          <a:prstGeom prst="rect">
            <a:avLst/>
          </a:prstGeom>
        </p:spPr>
      </p:pic>
      <p:pic>
        <p:nvPicPr>
          <p:cNvPr id="14" name="Picture 13">
            <a:extLst>
              <a:ext uri="{FF2B5EF4-FFF2-40B4-BE49-F238E27FC236}">
                <a16:creationId xmlns:a16="http://schemas.microsoft.com/office/drawing/2014/main" id="{6594CE77-9C1E-4109-898F-228F0350CA29}"/>
              </a:ext>
            </a:extLst>
          </p:cNvPr>
          <p:cNvPicPr/>
          <p:nvPr/>
        </p:nvPicPr>
        <p:blipFill>
          <a:blip r:embed="rId4"/>
          <a:stretch>
            <a:fillRect/>
          </a:stretch>
        </p:blipFill>
        <p:spPr>
          <a:xfrm>
            <a:off x="5716409" y="1397934"/>
            <a:ext cx="5943600" cy="2272665"/>
          </a:xfrm>
          <a:prstGeom prst="rect">
            <a:avLst/>
          </a:prstGeom>
        </p:spPr>
      </p:pic>
      <p:pic>
        <p:nvPicPr>
          <p:cNvPr id="15" name="Picture 14">
            <a:extLst>
              <a:ext uri="{FF2B5EF4-FFF2-40B4-BE49-F238E27FC236}">
                <a16:creationId xmlns:a16="http://schemas.microsoft.com/office/drawing/2014/main" id="{706C6FCC-4FF2-47FA-B89F-5270A46917FF}"/>
              </a:ext>
            </a:extLst>
          </p:cNvPr>
          <p:cNvPicPr/>
          <p:nvPr/>
        </p:nvPicPr>
        <p:blipFill>
          <a:blip r:embed="rId5"/>
          <a:stretch>
            <a:fillRect/>
          </a:stretch>
        </p:blipFill>
        <p:spPr>
          <a:xfrm>
            <a:off x="5716409" y="4317601"/>
            <a:ext cx="5943600" cy="1290320"/>
          </a:xfrm>
          <a:prstGeom prst="rect">
            <a:avLst/>
          </a:prstGeom>
        </p:spPr>
      </p:pic>
      <p:sp>
        <p:nvSpPr>
          <p:cNvPr id="16" name="Title 2">
            <a:extLst>
              <a:ext uri="{FF2B5EF4-FFF2-40B4-BE49-F238E27FC236}">
                <a16:creationId xmlns:a16="http://schemas.microsoft.com/office/drawing/2014/main" id="{B0F075FD-3682-4554-9882-B893F26D719C}"/>
              </a:ext>
            </a:extLst>
          </p:cNvPr>
          <p:cNvSpPr txBox="1">
            <a:spLocks/>
          </p:cNvSpPr>
          <p:nvPr/>
        </p:nvSpPr>
        <p:spPr>
          <a:xfrm>
            <a:off x="5609670" y="3819597"/>
            <a:ext cx="6317853" cy="349006"/>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endParaRPr lang="en-US" sz="1400" dirty="0">
              <a:latin typeface="Graphik Black" panose="020B0A03030202060203" pitchFamily="34" charset="0"/>
            </a:endParaRPr>
          </a:p>
          <a:p>
            <a:pPr algn="ctr">
              <a:lnSpc>
                <a:spcPct val="80000"/>
              </a:lnSpc>
            </a:pPr>
            <a:r>
              <a:rPr lang="en-US" sz="1400" dirty="0">
                <a:latin typeface="Graphik Black" panose="020B0A03030202060203" pitchFamily="34" charset="0"/>
              </a:rPr>
              <a:t>STEP4 – Run command “node server.js”</a:t>
            </a:r>
          </a:p>
        </p:txBody>
      </p:sp>
    </p:spTree>
    <p:extLst>
      <p:ext uri="{BB962C8B-B14F-4D97-AF65-F5344CB8AC3E}">
        <p14:creationId xmlns:p14="http://schemas.microsoft.com/office/powerpoint/2010/main" val="28862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Convert the </a:t>
            </a:r>
            <a:r>
              <a:rPr lang="en-US" dirty="0" err="1"/>
              <a:t>api</a:t>
            </a:r>
            <a:r>
              <a:rPr lang="en-US" dirty="0"/>
              <a:t> project to server – </a:t>
            </a:r>
            <a:r>
              <a:rPr lang="en-US" dirty="0" err="1"/>
              <a:t>LaB</a:t>
            </a:r>
            <a:r>
              <a:rPr lang="en-US" dirty="0"/>
              <a:t> Manual </a:t>
            </a:r>
          </a:p>
        </p:txBody>
      </p:sp>
      <p:pic>
        <p:nvPicPr>
          <p:cNvPr id="2" name="Picture 1">
            <a:extLst>
              <a:ext uri="{FF2B5EF4-FFF2-40B4-BE49-F238E27FC236}">
                <a16:creationId xmlns:a16="http://schemas.microsoft.com/office/drawing/2014/main" id="{7DAAAB8C-BFCB-4742-8551-87038A82D053}"/>
              </a:ext>
            </a:extLst>
          </p:cNvPr>
          <p:cNvPicPr>
            <a:picLocks noChangeAspect="1"/>
          </p:cNvPicPr>
          <p:nvPr/>
        </p:nvPicPr>
        <p:blipFill>
          <a:blip r:embed="rId3"/>
          <a:stretch>
            <a:fillRect/>
          </a:stretch>
        </p:blipFill>
        <p:spPr>
          <a:xfrm>
            <a:off x="381000" y="1135565"/>
            <a:ext cx="9844668" cy="4691927"/>
          </a:xfrm>
          <a:prstGeom prst="rect">
            <a:avLst/>
          </a:prstGeom>
        </p:spPr>
      </p:pic>
    </p:spTree>
    <p:extLst>
      <p:ext uri="{BB962C8B-B14F-4D97-AF65-F5344CB8AC3E}">
        <p14:creationId xmlns:p14="http://schemas.microsoft.com/office/powerpoint/2010/main" val="725247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Connecting Node &amp; Angular –with an example</a:t>
            </a:r>
          </a:p>
        </p:txBody>
      </p:sp>
      <p:pic>
        <p:nvPicPr>
          <p:cNvPr id="2" name="Picture 1">
            <a:extLst>
              <a:ext uri="{FF2B5EF4-FFF2-40B4-BE49-F238E27FC236}">
                <a16:creationId xmlns:a16="http://schemas.microsoft.com/office/drawing/2014/main" id="{8E29DB1B-608F-4663-A342-AD8BF6403E7C}"/>
              </a:ext>
            </a:extLst>
          </p:cNvPr>
          <p:cNvPicPr>
            <a:picLocks noChangeAspect="1"/>
          </p:cNvPicPr>
          <p:nvPr/>
        </p:nvPicPr>
        <p:blipFill>
          <a:blip r:embed="rId3"/>
          <a:stretch>
            <a:fillRect/>
          </a:stretch>
        </p:blipFill>
        <p:spPr>
          <a:xfrm>
            <a:off x="2747962" y="900619"/>
            <a:ext cx="6362700" cy="657225"/>
          </a:xfrm>
          <a:prstGeom prst="rect">
            <a:avLst/>
          </a:prstGeom>
        </p:spPr>
      </p:pic>
      <p:pic>
        <p:nvPicPr>
          <p:cNvPr id="6" name="Picture 5">
            <a:extLst>
              <a:ext uri="{FF2B5EF4-FFF2-40B4-BE49-F238E27FC236}">
                <a16:creationId xmlns:a16="http://schemas.microsoft.com/office/drawing/2014/main" id="{A52B1130-7264-4380-9867-D36AD76542FC}"/>
              </a:ext>
            </a:extLst>
          </p:cNvPr>
          <p:cNvPicPr>
            <a:picLocks noChangeAspect="1"/>
          </p:cNvPicPr>
          <p:nvPr/>
        </p:nvPicPr>
        <p:blipFill>
          <a:blip r:embed="rId4"/>
          <a:stretch>
            <a:fillRect/>
          </a:stretch>
        </p:blipFill>
        <p:spPr>
          <a:xfrm>
            <a:off x="1423987" y="2065858"/>
            <a:ext cx="3848100" cy="552450"/>
          </a:xfrm>
          <a:prstGeom prst="rect">
            <a:avLst/>
          </a:prstGeom>
        </p:spPr>
      </p:pic>
      <p:pic>
        <p:nvPicPr>
          <p:cNvPr id="7" name="Picture 6">
            <a:extLst>
              <a:ext uri="{FF2B5EF4-FFF2-40B4-BE49-F238E27FC236}">
                <a16:creationId xmlns:a16="http://schemas.microsoft.com/office/drawing/2014/main" id="{F9FFC11E-B8D8-4B95-9AE2-CB9B0DD1B9BE}"/>
              </a:ext>
            </a:extLst>
          </p:cNvPr>
          <p:cNvPicPr>
            <a:picLocks noChangeAspect="1"/>
          </p:cNvPicPr>
          <p:nvPr/>
        </p:nvPicPr>
        <p:blipFill>
          <a:blip r:embed="rId5"/>
          <a:stretch>
            <a:fillRect/>
          </a:stretch>
        </p:blipFill>
        <p:spPr>
          <a:xfrm>
            <a:off x="1423986" y="3238336"/>
            <a:ext cx="3819525" cy="666750"/>
          </a:xfrm>
          <a:prstGeom prst="rect">
            <a:avLst/>
          </a:prstGeom>
        </p:spPr>
      </p:pic>
      <p:pic>
        <p:nvPicPr>
          <p:cNvPr id="8" name="Picture 7">
            <a:extLst>
              <a:ext uri="{FF2B5EF4-FFF2-40B4-BE49-F238E27FC236}">
                <a16:creationId xmlns:a16="http://schemas.microsoft.com/office/drawing/2014/main" id="{35AB799E-0EE1-4D9B-AC47-3F760DBE9DA8}"/>
              </a:ext>
            </a:extLst>
          </p:cNvPr>
          <p:cNvPicPr>
            <a:picLocks noChangeAspect="1"/>
          </p:cNvPicPr>
          <p:nvPr/>
        </p:nvPicPr>
        <p:blipFill>
          <a:blip r:embed="rId6"/>
          <a:stretch>
            <a:fillRect/>
          </a:stretch>
        </p:blipFill>
        <p:spPr>
          <a:xfrm>
            <a:off x="1423987" y="4504258"/>
            <a:ext cx="3819525" cy="628650"/>
          </a:xfrm>
          <a:prstGeom prst="rect">
            <a:avLst/>
          </a:prstGeom>
        </p:spPr>
      </p:pic>
      <p:pic>
        <p:nvPicPr>
          <p:cNvPr id="9" name="Picture 8">
            <a:extLst>
              <a:ext uri="{FF2B5EF4-FFF2-40B4-BE49-F238E27FC236}">
                <a16:creationId xmlns:a16="http://schemas.microsoft.com/office/drawing/2014/main" id="{0D358C00-1C0F-4D20-BA39-EB2FBAB0F11B}"/>
              </a:ext>
            </a:extLst>
          </p:cNvPr>
          <p:cNvPicPr>
            <a:picLocks noChangeAspect="1"/>
          </p:cNvPicPr>
          <p:nvPr/>
        </p:nvPicPr>
        <p:blipFill>
          <a:blip r:embed="rId7"/>
          <a:stretch>
            <a:fillRect/>
          </a:stretch>
        </p:blipFill>
        <p:spPr>
          <a:xfrm>
            <a:off x="6577012" y="2064938"/>
            <a:ext cx="3819525" cy="552450"/>
          </a:xfrm>
          <a:prstGeom prst="rect">
            <a:avLst/>
          </a:prstGeom>
        </p:spPr>
      </p:pic>
      <p:pic>
        <p:nvPicPr>
          <p:cNvPr id="10" name="Picture 9">
            <a:extLst>
              <a:ext uri="{FF2B5EF4-FFF2-40B4-BE49-F238E27FC236}">
                <a16:creationId xmlns:a16="http://schemas.microsoft.com/office/drawing/2014/main" id="{2EEE84F7-A064-4AE8-900D-FD92624535DA}"/>
              </a:ext>
            </a:extLst>
          </p:cNvPr>
          <p:cNvPicPr>
            <a:picLocks noChangeAspect="1"/>
          </p:cNvPicPr>
          <p:nvPr/>
        </p:nvPicPr>
        <p:blipFill>
          <a:blip r:embed="rId8"/>
          <a:stretch>
            <a:fillRect/>
          </a:stretch>
        </p:blipFill>
        <p:spPr>
          <a:xfrm>
            <a:off x="6567486" y="3217586"/>
            <a:ext cx="3838575" cy="647700"/>
          </a:xfrm>
          <a:prstGeom prst="rect">
            <a:avLst/>
          </a:prstGeom>
        </p:spPr>
      </p:pic>
      <p:pic>
        <p:nvPicPr>
          <p:cNvPr id="11" name="Picture 10">
            <a:extLst>
              <a:ext uri="{FF2B5EF4-FFF2-40B4-BE49-F238E27FC236}">
                <a16:creationId xmlns:a16="http://schemas.microsoft.com/office/drawing/2014/main" id="{7F5694E2-0485-4C57-B4FC-0AA78037CFE5}"/>
              </a:ext>
            </a:extLst>
          </p:cNvPr>
          <p:cNvPicPr>
            <a:picLocks noChangeAspect="1"/>
          </p:cNvPicPr>
          <p:nvPr/>
        </p:nvPicPr>
        <p:blipFill>
          <a:blip r:embed="rId9"/>
          <a:stretch>
            <a:fillRect/>
          </a:stretch>
        </p:blipFill>
        <p:spPr>
          <a:xfrm>
            <a:off x="6577012" y="4465485"/>
            <a:ext cx="3848100" cy="657225"/>
          </a:xfrm>
          <a:prstGeom prst="rect">
            <a:avLst/>
          </a:prstGeom>
        </p:spPr>
      </p:pic>
      <p:pic>
        <p:nvPicPr>
          <p:cNvPr id="12" name="Picture 11">
            <a:extLst>
              <a:ext uri="{FF2B5EF4-FFF2-40B4-BE49-F238E27FC236}">
                <a16:creationId xmlns:a16="http://schemas.microsoft.com/office/drawing/2014/main" id="{E50196DF-205F-4B3F-BBAE-F067483139A3}"/>
              </a:ext>
            </a:extLst>
          </p:cNvPr>
          <p:cNvPicPr>
            <a:picLocks noChangeAspect="1"/>
          </p:cNvPicPr>
          <p:nvPr/>
        </p:nvPicPr>
        <p:blipFill>
          <a:blip r:embed="rId10"/>
          <a:stretch>
            <a:fillRect/>
          </a:stretch>
        </p:blipFill>
        <p:spPr>
          <a:xfrm>
            <a:off x="1414462" y="5676393"/>
            <a:ext cx="9029700" cy="561975"/>
          </a:xfrm>
          <a:prstGeom prst="rect">
            <a:avLst/>
          </a:prstGeom>
        </p:spPr>
      </p:pic>
    </p:spTree>
    <p:extLst>
      <p:ext uri="{BB962C8B-B14F-4D97-AF65-F5344CB8AC3E}">
        <p14:creationId xmlns:p14="http://schemas.microsoft.com/office/powerpoint/2010/main" val="343480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800" dirty="0"/>
              <a:t>CLIENT–server communication and evolution of REST Standard</a:t>
            </a:r>
          </a:p>
        </p:txBody>
      </p:sp>
      <p:pic>
        <p:nvPicPr>
          <p:cNvPr id="5" name="Picture 4">
            <a:extLst>
              <a:ext uri="{FF2B5EF4-FFF2-40B4-BE49-F238E27FC236}">
                <a16:creationId xmlns:a16="http://schemas.microsoft.com/office/drawing/2014/main" id="{C9D77969-A74E-43C0-8B04-503970EC8CFB}"/>
              </a:ext>
            </a:extLst>
          </p:cNvPr>
          <p:cNvPicPr/>
          <p:nvPr/>
        </p:nvPicPr>
        <p:blipFill>
          <a:blip r:embed="rId3"/>
          <a:stretch>
            <a:fillRect/>
          </a:stretch>
        </p:blipFill>
        <p:spPr>
          <a:xfrm>
            <a:off x="1577340" y="1784667"/>
            <a:ext cx="3657600" cy="3953193"/>
          </a:xfrm>
          <a:prstGeom prst="rect">
            <a:avLst/>
          </a:prstGeom>
        </p:spPr>
      </p:pic>
      <p:pic>
        <p:nvPicPr>
          <p:cNvPr id="6" name="Picture 5">
            <a:extLst>
              <a:ext uri="{FF2B5EF4-FFF2-40B4-BE49-F238E27FC236}">
                <a16:creationId xmlns:a16="http://schemas.microsoft.com/office/drawing/2014/main" id="{23B93E69-16FC-474E-95E6-700616A83856}"/>
              </a:ext>
            </a:extLst>
          </p:cNvPr>
          <p:cNvPicPr/>
          <p:nvPr/>
        </p:nvPicPr>
        <p:blipFill>
          <a:blip r:embed="rId4"/>
          <a:stretch>
            <a:fillRect/>
          </a:stretch>
        </p:blipFill>
        <p:spPr>
          <a:xfrm>
            <a:off x="7082154" y="1824783"/>
            <a:ext cx="3532505" cy="3627327"/>
          </a:xfrm>
          <a:prstGeom prst="rect">
            <a:avLst/>
          </a:prstGeom>
        </p:spPr>
      </p:pic>
    </p:spTree>
    <p:extLst>
      <p:ext uri="{BB962C8B-B14F-4D97-AF65-F5344CB8AC3E}">
        <p14:creationId xmlns:p14="http://schemas.microsoft.com/office/powerpoint/2010/main" val="197316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800" dirty="0"/>
              <a:t>CLIENT–server communication and evolution of REST Standard</a:t>
            </a:r>
          </a:p>
        </p:txBody>
      </p:sp>
      <p:pic>
        <p:nvPicPr>
          <p:cNvPr id="2" name="Picture 1">
            <a:extLst>
              <a:ext uri="{FF2B5EF4-FFF2-40B4-BE49-F238E27FC236}">
                <a16:creationId xmlns:a16="http://schemas.microsoft.com/office/drawing/2014/main" id="{53BBEDFA-9D1C-4FD6-94D4-622A082E25BB}"/>
              </a:ext>
            </a:extLst>
          </p:cNvPr>
          <p:cNvPicPr>
            <a:picLocks noChangeAspect="1"/>
          </p:cNvPicPr>
          <p:nvPr/>
        </p:nvPicPr>
        <p:blipFill>
          <a:blip r:embed="rId3"/>
          <a:stretch>
            <a:fillRect/>
          </a:stretch>
        </p:blipFill>
        <p:spPr>
          <a:xfrm>
            <a:off x="4754595" y="1768484"/>
            <a:ext cx="2162175" cy="676275"/>
          </a:xfrm>
          <a:prstGeom prst="rect">
            <a:avLst/>
          </a:prstGeom>
        </p:spPr>
      </p:pic>
      <p:pic>
        <p:nvPicPr>
          <p:cNvPr id="8" name="Picture 7">
            <a:extLst>
              <a:ext uri="{FF2B5EF4-FFF2-40B4-BE49-F238E27FC236}">
                <a16:creationId xmlns:a16="http://schemas.microsoft.com/office/drawing/2014/main" id="{EBFF1132-C779-4981-AE85-E7843187BE84}"/>
              </a:ext>
            </a:extLst>
          </p:cNvPr>
          <p:cNvPicPr>
            <a:picLocks noChangeAspect="1"/>
          </p:cNvPicPr>
          <p:nvPr/>
        </p:nvPicPr>
        <p:blipFill>
          <a:blip r:embed="rId4"/>
          <a:stretch>
            <a:fillRect/>
          </a:stretch>
        </p:blipFill>
        <p:spPr>
          <a:xfrm>
            <a:off x="976312" y="4731235"/>
            <a:ext cx="2200275" cy="657225"/>
          </a:xfrm>
          <a:prstGeom prst="rect">
            <a:avLst/>
          </a:prstGeom>
        </p:spPr>
      </p:pic>
      <p:pic>
        <p:nvPicPr>
          <p:cNvPr id="9" name="Picture 8">
            <a:extLst>
              <a:ext uri="{FF2B5EF4-FFF2-40B4-BE49-F238E27FC236}">
                <a16:creationId xmlns:a16="http://schemas.microsoft.com/office/drawing/2014/main" id="{CFB1B494-CBC8-435A-8E48-649CFBBBF3FC}"/>
              </a:ext>
            </a:extLst>
          </p:cNvPr>
          <p:cNvPicPr>
            <a:picLocks noChangeAspect="1"/>
          </p:cNvPicPr>
          <p:nvPr/>
        </p:nvPicPr>
        <p:blipFill>
          <a:blip r:embed="rId5"/>
          <a:stretch>
            <a:fillRect/>
          </a:stretch>
        </p:blipFill>
        <p:spPr>
          <a:xfrm>
            <a:off x="4735545" y="4731236"/>
            <a:ext cx="2190750" cy="676275"/>
          </a:xfrm>
          <a:prstGeom prst="rect">
            <a:avLst/>
          </a:prstGeom>
        </p:spPr>
      </p:pic>
      <p:pic>
        <p:nvPicPr>
          <p:cNvPr id="10" name="Picture 9">
            <a:extLst>
              <a:ext uri="{FF2B5EF4-FFF2-40B4-BE49-F238E27FC236}">
                <a16:creationId xmlns:a16="http://schemas.microsoft.com/office/drawing/2014/main" id="{F166E2FD-DF21-450E-9299-8D5929308319}"/>
              </a:ext>
            </a:extLst>
          </p:cNvPr>
          <p:cNvPicPr>
            <a:picLocks noChangeAspect="1"/>
          </p:cNvPicPr>
          <p:nvPr/>
        </p:nvPicPr>
        <p:blipFill>
          <a:blip r:embed="rId6"/>
          <a:stretch>
            <a:fillRect/>
          </a:stretch>
        </p:blipFill>
        <p:spPr>
          <a:xfrm>
            <a:off x="8466203" y="4731235"/>
            <a:ext cx="2190750" cy="647700"/>
          </a:xfrm>
          <a:prstGeom prst="rect">
            <a:avLst/>
          </a:prstGeom>
        </p:spPr>
      </p:pic>
      <p:pic>
        <p:nvPicPr>
          <p:cNvPr id="11" name="Picture 10">
            <a:extLst>
              <a:ext uri="{FF2B5EF4-FFF2-40B4-BE49-F238E27FC236}">
                <a16:creationId xmlns:a16="http://schemas.microsoft.com/office/drawing/2014/main" id="{1E25EAF8-9690-4C85-BCC2-E4E56FC7EEE6}"/>
              </a:ext>
            </a:extLst>
          </p:cNvPr>
          <p:cNvPicPr>
            <a:picLocks noChangeAspect="1"/>
          </p:cNvPicPr>
          <p:nvPr/>
        </p:nvPicPr>
        <p:blipFill>
          <a:blip r:embed="rId7"/>
          <a:stretch>
            <a:fillRect/>
          </a:stretch>
        </p:blipFill>
        <p:spPr>
          <a:xfrm>
            <a:off x="2395537" y="3038475"/>
            <a:ext cx="1781175" cy="781050"/>
          </a:xfrm>
          <a:prstGeom prst="rect">
            <a:avLst/>
          </a:prstGeom>
        </p:spPr>
      </p:pic>
      <p:pic>
        <p:nvPicPr>
          <p:cNvPr id="12" name="Picture 11">
            <a:extLst>
              <a:ext uri="{FF2B5EF4-FFF2-40B4-BE49-F238E27FC236}">
                <a16:creationId xmlns:a16="http://schemas.microsoft.com/office/drawing/2014/main" id="{EE3C383F-8EF0-4684-A56B-BDE4A68877BF}"/>
              </a:ext>
            </a:extLst>
          </p:cNvPr>
          <p:cNvPicPr>
            <a:picLocks noChangeAspect="1"/>
          </p:cNvPicPr>
          <p:nvPr/>
        </p:nvPicPr>
        <p:blipFill>
          <a:blip r:embed="rId8"/>
          <a:stretch>
            <a:fillRect/>
          </a:stretch>
        </p:blipFill>
        <p:spPr>
          <a:xfrm>
            <a:off x="5962650" y="3000375"/>
            <a:ext cx="1762125" cy="857250"/>
          </a:xfrm>
          <a:prstGeom prst="rect">
            <a:avLst/>
          </a:prstGeom>
        </p:spPr>
      </p:pic>
      <p:pic>
        <p:nvPicPr>
          <p:cNvPr id="13" name="Picture 12">
            <a:extLst>
              <a:ext uri="{FF2B5EF4-FFF2-40B4-BE49-F238E27FC236}">
                <a16:creationId xmlns:a16="http://schemas.microsoft.com/office/drawing/2014/main" id="{EAA7E5A0-5B98-4CD6-8270-998DB7D8DCEF}"/>
              </a:ext>
            </a:extLst>
          </p:cNvPr>
          <p:cNvPicPr>
            <a:picLocks noChangeAspect="1"/>
          </p:cNvPicPr>
          <p:nvPr/>
        </p:nvPicPr>
        <p:blipFill>
          <a:blip r:embed="rId9"/>
          <a:stretch>
            <a:fillRect/>
          </a:stretch>
        </p:blipFill>
        <p:spPr>
          <a:xfrm>
            <a:off x="9586913" y="2971800"/>
            <a:ext cx="1866900" cy="933450"/>
          </a:xfrm>
          <a:prstGeom prst="rect">
            <a:avLst/>
          </a:prstGeom>
        </p:spPr>
      </p:pic>
      <p:cxnSp>
        <p:nvCxnSpPr>
          <p:cNvPr id="18" name="Connector: Elbow 17">
            <a:extLst>
              <a:ext uri="{FF2B5EF4-FFF2-40B4-BE49-F238E27FC236}">
                <a16:creationId xmlns:a16="http://schemas.microsoft.com/office/drawing/2014/main" id="{36B80FC9-7F6C-45E5-BD2B-2FC6D777D861}"/>
              </a:ext>
            </a:extLst>
          </p:cNvPr>
          <p:cNvCxnSpPr>
            <a:stCxn id="8" idx="0"/>
            <a:endCxn id="2" idx="1"/>
          </p:cNvCxnSpPr>
          <p:nvPr/>
        </p:nvCxnSpPr>
        <p:spPr>
          <a:xfrm rot="5400000" flipH="1" flipV="1">
            <a:off x="2103216" y="2079857"/>
            <a:ext cx="2624613" cy="2678145"/>
          </a:xfrm>
          <a:prstGeom prst="bentConnector2">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9" name="Connector: Elbow 18">
            <a:extLst>
              <a:ext uri="{FF2B5EF4-FFF2-40B4-BE49-F238E27FC236}">
                <a16:creationId xmlns:a16="http://schemas.microsoft.com/office/drawing/2014/main" id="{35DE1608-883E-43CD-AF33-459300D30AF7}"/>
              </a:ext>
            </a:extLst>
          </p:cNvPr>
          <p:cNvCxnSpPr>
            <a:cxnSpLocks/>
            <a:stCxn id="9" idx="0"/>
            <a:endCxn id="2" idx="2"/>
          </p:cNvCxnSpPr>
          <p:nvPr/>
        </p:nvCxnSpPr>
        <p:spPr>
          <a:xfrm rot="5400000" flipH="1" flipV="1">
            <a:off x="4690063" y="3585617"/>
            <a:ext cx="2286477" cy="4763"/>
          </a:xfrm>
          <a:prstGeom prst="bentConnector3">
            <a:avLst>
              <a:gd name="adj1" fmla="val 50000"/>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F28420B8-5829-4509-8253-C94FC49945BF}"/>
              </a:ext>
            </a:extLst>
          </p:cNvPr>
          <p:cNvCxnSpPr>
            <a:cxnSpLocks/>
            <a:stCxn id="10" idx="0"/>
            <a:endCxn id="2" idx="3"/>
          </p:cNvCxnSpPr>
          <p:nvPr/>
        </p:nvCxnSpPr>
        <p:spPr>
          <a:xfrm rot="16200000" flipV="1">
            <a:off x="6926868" y="2096525"/>
            <a:ext cx="2624613" cy="2644808"/>
          </a:xfrm>
          <a:prstGeom prst="bentConnector2">
            <a:avLst/>
          </a:prstGeom>
          <a:ln w="38100">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16079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REST anyway?</a:t>
            </a:r>
          </a:p>
        </p:txBody>
      </p:sp>
      <p:pic>
        <p:nvPicPr>
          <p:cNvPr id="5" name="Picture 4">
            <a:extLst>
              <a:ext uri="{FF2B5EF4-FFF2-40B4-BE49-F238E27FC236}">
                <a16:creationId xmlns:a16="http://schemas.microsoft.com/office/drawing/2014/main" id="{B24DC301-55FB-4100-8F0E-81B4FBC43A96}"/>
              </a:ext>
            </a:extLst>
          </p:cNvPr>
          <p:cNvPicPr>
            <a:picLocks noChangeAspect="1"/>
          </p:cNvPicPr>
          <p:nvPr/>
        </p:nvPicPr>
        <p:blipFill>
          <a:blip r:embed="rId3"/>
          <a:stretch>
            <a:fillRect/>
          </a:stretch>
        </p:blipFill>
        <p:spPr>
          <a:xfrm>
            <a:off x="2399200" y="854827"/>
            <a:ext cx="6736411" cy="796594"/>
          </a:xfrm>
          <a:prstGeom prst="rect">
            <a:avLst/>
          </a:prstGeom>
        </p:spPr>
      </p:pic>
      <p:pic>
        <p:nvPicPr>
          <p:cNvPr id="6" name="Picture 5">
            <a:extLst>
              <a:ext uri="{FF2B5EF4-FFF2-40B4-BE49-F238E27FC236}">
                <a16:creationId xmlns:a16="http://schemas.microsoft.com/office/drawing/2014/main" id="{9C4F474C-916B-4EC3-89CE-9CEF377DE567}"/>
              </a:ext>
            </a:extLst>
          </p:cNvPr>
          <p:cNvPicPr>
            <a:picLocks noChangeAspect="1"/>
          </p:cNvPicPr>
          <p:nvPr/>
        </p:nvPicPr>
        <p:blipFill>
          <a:blip r:embed="rId4"/>
          <a:stretch>
            <a:fillRect/>
          </a:stretch>
        </p:blipFill>
        <p:spPr>
          <a:xfrm>
            <a:off x="1199574" y="1657713"/>
            <a:ext cx="4001600" cy="1983059"/>
          </a:xfrm>
          <a:prstGeom prst="rect">
            <a:avLst/>
          </a:prstGeom>
        </p:spPr>
      </p:pic>
      <p:pic>
        <p:nvPicPr>
          <p:cNvPr id="8" name="Picture 7">
            <a:extLst>
              <a:ext uri="{FF2B5EF4-FFF2-40B4-BE49-F238E27FC236}">
                <a16:creationId xmlns:a16="http://schemas.microsoft.com/office/drawing/2014/main" id="{3AB01826-2A3E-4050-91C0-39578879A5C4}"/>
              </a:ext>
            </a:extLst>
          </p:cNvPr>
          <p:cNvPicPr>
            <a:picLocks noChangeAspect="1"/>
          </p:cNvPicPr>
          <p:nvPr/>
        </p:nvPicPr>
        <p:blipFill>
          <a:blip r:embed="rId5"/>
          <a:stretch>
            <a:fillRect/>
          </a:stretch>
        </p:blipFill>
        <p:spPr>
          <a:xfrm>
            <a:off x="6864136" y="1905495"/>
            <a:ext cx="3747937" cy="2118399"/>
          </a:xfrm>
          <a:prstGeom prst="rect">
            <a:avLst/>
          </a:prstGeom>
        </p:spPr>
      </p:pic>
      <p:pic>
        <p:nvPicPr>
          <p:cNvPr id="9" name="Picture 8">
            <a:extLst>
              <a:ext uri="{FF2B5EF4-FFF2-40B4-BE49-F238E27FC236}">
                <a16:creationId xmlns:a16="http://schemas.microsoft.com/office/drawing/2014/main" id="{26C1578E-B3B8-4CB0-8453-22661FD05035}"/>
              </a:ext>
            </a:extLst>
          </p:cNvPr>
          <p:cNvPicPr>
            <a:picLocks noChangeAspect="1"/>
          </p:cNvPicPr>
          <p:nvPr/>
        </p:nvPicPr>
        <p:blipFill>
          <a:blip r:embed="rId6"/>
          <a:stretch>
            <a:fillRect/>
          </a:stretch>
        </p:blipFill>
        <p:spPr>
          <a:xfrm>
            <a:off x="1285434" y="4374769"/>
            <a:ext cx="4001600" cy="2241389"/>
          </a:xfrm>
          <a:prstGeom prst="rect">
            <a:avLst/>
          </a:prstGeom>
        </p:spPr>
      </p:pic>
      <p:sp>
        <p:nvSpPr>
          <p:cNvPr id="10" name="Content Placeholder 1">
            <a:extLst>
              <a:ext uri="{FF2B5EF4-FFF2-40B4-BE49-F238E27FC236}">
                <a16:creationId xmlns:a16="http://schemas.microsoft.com/office/drawing/2014/main" id="{4AE1767F-B4B5-4C05-A845-3B681986085D}"/>
              </a:ext>
            </a:extLst>
          </p:cNvPr>
          <p:cNvSpPr txBox="1">
            <a:spLocks/>
          </p:cNvSpPr>
          <p:nvPr/>
        </p:nvSpPr>
        <p:spPr>
          <a:xfrm>
            <a:off x="6246713" y="4357941"/>
            <a:ext cx="6661214" cy="2718693"/>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REST…</a:t>
            </a:r>
          </a:p>
          <a:p>
            <a:pPr marL="144463" indent="-144463">
              <a:spcBef>
                <a:spcPts val="400"/>
              </a:spcBef>
            </a:pPr>
            <a:r>
              <a:rPr lang="en-US" dirty="0">
                <a:latin typeface="+mj-lt"/>
              </a:rPr>
              <a:t>REST = Representational State Transfer</a:t>
            </a:r>
          </a:p>
          <a:p>
            <a:pPr marL="144463" indent="-144463">
              <a:spcBef>
                <a:spcPts val="400"/>
              </a:spcBef>
            </a:pPr>
            <a:r>
              <a:rPr lang="en-US" dirty="0">
                <a:latin typeface="+mj-lt"/>
              </a:rPr>
              <a:t>Not a new technology</a:t>
            </a:r>
          </a:p>
          <a:p>
            <a:pPr marL="144463" indent="-144463">
              <a:spcBef>
                <a:spcPts val="400"/>
              </a:spcBef>
            </a:pPr>
            <a:r>
              <a:rPr lang="en-US" dirty="0">
                <a:latin typeface="+mj-lt"/>
              </a:rPr>
              <a:t>Architectural Style of Client-Server</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268729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380998"/>
            <a:ext cx="11666220" cy="900000"/>
          </a:xfrm>
        </p:spPr>
        <p:txBody>
          <a:bodyPr/>
          <a:lstStyle/>
          <a:p>
            <a:r>
              <a:rPr lang="en-US" dirty="0"/>
              <a:t>REST - Constraint.. – The Uniform Interface NOUNS and  VERBS</a:t>
            </a:r>
          </a:p>
        </p:txBody>
      </p:sp>
      <p:pic>
        <p:nvPicPr>
          <p:cNvPr id="7" name="Picture 6">
            <a:extLst>
              <a:ext uri="{FF2B5EF4-FFF2-40B4-BE49-F238E27FC236}">
                <a16:creationId xmlns:a16="http://schemas.microsoft.com/office/drawing/2014/main" id="{35D39505-28A4-4634-8900-025682FE0E4D}"/>
              </a:ext>
            </a:extLst>
          </p:cNvPr>
          <p:cNvPicPr>
            <a:picLocks noChangeAspect="1"/>
          </p:cNvPicPr>
          <p:nvPr/>
        </p:nvPicPr>
        <p:blipFill>
          <a:blip r:embed="rId3"/>
          <a:stretch>
            <a:fillRect/>
          </a:stretch>
        </p:blipFill>
        <p:spPr>
          <a:xfrm>
            <a:off x="860695" y="1280998"/>
            <a:ext cx="4024433" cy="2471484"/>
          </a:xfrm>
          <a:prstGeom prst="rect">
            <a:avLst/>
          </a:prstGeom>
        </p:spPr>
      </p:pic>
      <p:pic>
        <p:nvPicPr>
          <p:cNvPr id="10" name="Picture 9">
            <a:extLst>
              <a:ext uri="{FF2B5EF4-FFF2-40B4-BE49-F238E27FC236}">
                <a16:creationId xmlns:a16="http://schemas.microsoft.com/office/drawing/2014/main" id="{C15C61DD-F59A-4A0A-8500-FCF390C0F522}"/>
              </a:ext>
            </a:extLst>
          </p:cNvPr>
          <p:cNvPicPr>
            <a:picLocks noChangeAspect="1"/>
          </p:cNvPicPr>
          <p:nvPr/>
        </p:nvPicPr>
        <p:blipFill>
          <a:blip r:embed="rId4"/>
          <a:stretch>
            <a:fillRect/>
          </a:stretch>
        </p:blipFill>
        <p:spPr>
          <a:xfrm>
            <a:off x="7112237" y="1378929"/>
            <a:ext cx="4659787" cy="1388021"/>
          </a:xfrm>
          <a:prstGeom prst="rect">
            <a:avLst/>
          </a:prstGeom>
        </p:spPr>
      </p:pic>
      <p:pic>
        <p:nvPicPr>
          <p:cNvPr id="11" name="Picture 10">
            <a:extLst>
              <a:ext uri="{FF2B5EF4-FFF2-40B4-BE49-F238E27FC236}">
                <a16:creationId xmlns:a16="http://schemas.microsoft.com/office/drawing/2014/main" id="{407B1A5D-9294-4778-9709-3AFC902C7A5B}"/>
              </a:ext>
            </a:extLst>
          </p:cNvPr>
          <p:cNvPicPr>
            <a:picLocks noChangeAspect="1"/>
          </p:cNvPicPr>
          <p:nvPr/>
        </p:nvPicPr>
        <p:blipFill>
          <a:blip r:embed="rId5"/>
          <a:stretch>
            <a:fillRect/>
          </a:stretch>
        </p:blipFill>
        <p:spPr>
          <a:xfrm>
            <a:off x="7112237" y="3566838"/>
            <a:ext cx="4328523" cy="1598927"/>
          </a:xfrm>
          <a:prstGeom prst="rect">
            <a:avLst/>
          </a:prstGeom>
        </p:spPr>
      </p:pic>
      <p:sp>
        <p:nvSpPr>
          <p:cNvPr id="6" name="Content Placeholder 1">
            <a:extLst>
              <a:ext uri="{FF2B5EF4-FFF2-40B4-BE49-F238E27FC236}">
                <a16:creationId xmlns:a16="http://schemas.microsoft.com/office/drawing/2014/main" id="{63414A6D-C649-4B30-8128-1C8C395A9850}"/>
              </a:ext>
            </a:extLst>
          </p:cNvPr>
          <p:cNvSpPr txBox="1">
            <a:spLocks/>
          </p:cNvSpPr>
          <p:nvPr/>
        </p:nvSpPr>
        <p:spPr>
          <a:xfrm>
            <a:off x="1387634" y="3814745"/>
            <a:ext cx="6661214" cy="4360168"/>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REST…</a:t>
            </a:r>
          </a:p>
          <a:p>
            <a:pPr marL="144463" indent="-144463">
              <a:spcBef>
                <a:spcPts val="400"/>
              </a:spcBef>
            </a:pPr>
            <a:r>
              <a:rPr lang="en-US" dirty="0">
                <a:latin typeface="+mj-lt"/>
              </a:rPr>
              <a:t>REST = Representational State Transfer</a:t>
            </a:r>
          </a:p>
          <a:p>
            <a:pPr marL="144463" indent="-144463">
              <a:spcBef>
                <a:spcPts val="400"/>
              </a:spcBef>
            </a:pPr>
            <a:r>
              <a:rPr lang="en-US" dirty="0">
                <a:latin typeface="+mj-lt"/>
              </a:rPr>
              <a:t>Not a new technology</a:t>
            </a:r>
          </a:p>
          <a:p>
            <a:pPr marL="144463" indent="-144463">
              <a:spcBef>
                <a:spcPts val="400"/>
              </a:spcBef>
            </a:pPr>
            <a:r>
              <a:rPr lang="en-US" dirty="0">
                <a:latin typeface="+mj-lt"/>
              </a:rPr>
              <a:t>Architectural Style of Client-Server</a:t>
            </a:r>
          </a:p>
          <a:p>
            <a:pPr marL="144463" indent="-144463">
              <a:spcBef>
                <a:spcPts val="400"/>
              </a:spcBef>
            </a:pPr>
            <a:r>
              <a:rPr lang="en-US" dirty="0">
                <a:latin typeface="+mj-lt"/>
              </a:rPr>
              <a:t>Generic interface</a:t>
            </a:r>
          </a:p>
          <a:p>
            <a:pPr marL="144463" indent="-144463">
              <a:spcBef>
                <a:spcPts val="400"/>
              </a:spcBef>
            </a:pPr>
            <a:r>
              <a:rPr lang="en-US" dirty="0">
                <a:latin typeface="+mj-lt"/>
              </a:rPr>
              <a:t>Scalability of component Interface</a:t>
            </a:r>
          </a:p>
          <a:p>
            <a:pPr marL="144463" indent="-144463">
              <a:spcBef>
                <a:spcPts val="400"/>
              </a:spcBef>
            </a:pPr>
            <a:r>
              <a:rPr lang="en-US" dirty="0">
                <a:latin typeface="+mj-lt"/>
              </a:rPr>
              <a:t>Reduce Latency</a:t>
            </a:r>
          </a:p>
          <a:p>
            <a:pPr marL="144463" indent="-144463">
              <a:spcBef>
                <a:spcPts val="400"/>
              </a:spcBef>
            </a:pPr>
            <a:r>
              <a:rPr lang="en-US" dirty="0">
                <a:latin typeface="+mj-lt"/>
              </a:rPr>
              <a:t>Encapsulate Legacy System</a:t>
            </a:r>
          </a:p>
          <a:p>
            <a:pPr marL="144463" indent="-144463">
              <a:spcBef>
                <a:spcPts val="400"/>
              </a:spcBef>
            </a:pPr>
            <a:r>
              <a:rPr lang="en-US" dirty="0">
                <a:hlinkClick r:id="rId6"/>
              </a:rPr>
              <a:t>https://restfulapi.net/</a:t>
            </a:r>
            <a:endParaRPr lang="en-US" dirty="0">
              <a:latin typeface="+mj-lt"/>
            </a:endParaRP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244688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REST -  Constraint.. – The Uniform Interface NOUNS ands VERBS</a:t>
            </a:r>
          </a:p>
        </p:txBody>
      </p:sp>
      <p:pic>
        <p:nvPicPr>
          <p:cNvPr id="4" name="Picture 3">
            <a:extLst>
              <a:ext uri="{FF2B5EF4-FFF2-40B4-BE49-F238E27FC236}">
                <a16:creationId xmlns:a16="http://schemas.microsoft.com/office/drawing/2014/main" id="{B573974F-6425-49A5-B9EC-E3B5DF8F91D5}"/>
              </a:ext>
            </a:extLst>
          </p:cNvPr>
          <p:cNvPicPr>
            <a:picLocks noChangeAspect="1"/>
          </p:cNvPicPr>
          <p:nvPr/>
        </p:nvPicPr>
        <p:blipFill>
          <a:blip r:embed="rId3"/>
          <a:stretch>
            <a:fillRect/>
          </a:stretch>
        </p:blipFill>
        <p:spPr>
          <a:xfrm>
            <a:off x="625219" y="1421948"/>
            <a:ext cx="8815664" cy="3570096"/>
          </a:xfrm>
          <a:prstGeom prst="rect">
            <a:avLst/>
          </a:prstGeom>
        </p:spPr>
      </p:pic>
      <p:sp>
        <p:nvSpPr>
          <p:cNvPr id="5" name="Content Placeholder 2">
            <a:extLst>
              <a:ext uri="{FF2B5EF4-FFF2-40B4-BE49-F238E27FC236}">
                <a16:creationId xmlns:a16="http://schemas.microsoft.com/office/drawing/2014/main" id="{9D43F5DF-1A0D-4B70-A84A-7B315D4AD196}"/>
              </a:ext>
            </a:extLst>
          </p:cNvPr>
          <p:cNvSpPr txBox="1">
            <a:spLocks/>
          </p:cNvSpPr>
          <p:nvPr/>
        </p:nvSpPr>
        <p:spPr>
          <a:xfrm>
            <a:off x="746611" y="5370620"/>
            <a:ext cx="10701202" cy="663670"/>
          </a:xfrm>
          <a:prstGeom prst="rect">
            <a:avLst/>
          </a:prstGeom>
        </p:spPr>
        <p:txBody>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a:t>Best practices for defining REST APIs</a:t>
            </a:r>
          </a:p>
          <a:p>
            <a:pPr lvl="1"/>
            <a:r>
              <a:rPr lang="en-US" b="1"/>
              <a:t>http://www.vinaysahni.com/best-practices-for-a-pragmatic-restful-api</a:t>
            </a:r>
            <a:endParaRPr lang="en-US" b="1" dirty="0"/>
          </a:p>
        </p:txBody>
      </p:sp>
    </p:spTree>
    <p:extLst>
      <p:ext uri="{BB962C8B-B14F-4D97-AF65-F5344CB8AC3E}">
        <p14:creationId xmlns:p14="http://schemas.microsoft.com/office/powerpoint/2010/main" val="2710832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REST Standard -  for </a:t>
            </a:r>
            <a:r>
              <a:rPr lang="en-US" dirty="0" err="1"/>
              <a:t>uri</a:t>
            </a:r>
            <a:r>
              <a:rPr lang="en-US" dirty="0"/>
              <a:t>, operation and Data</a:t>
            </a:r>
          </a:p>
        </p:txBody>
      </p:sp>
      <p:pic>
        <p:nvPicPr>
          <p:cNvPr id="5" name="Picture 4">
            <a:extLst>
              <a:ext uri="{FF2B5EF4-FFF2-40B4-BE49-F238E27FC236}">
                <a16:creationId xmlns:a16="http://schemas.microsoft.com/office/drawing/2014/main" id="{46B33D92-CDCC-4032-86B6-056917322785}"/>
              </a:ext>
            </a:extLst>
          </p:cNvPr>
          <p:cNvPicPr/>
          <p:nvPr/>
        </p:nvPicPr>
        <p:blipFill>
          <a:blip r:embed="rId3"/>
          <a:stretch>
            <a:fillRect/>
          </a:stretch>
        </p:blipFill>
        <p:spPr>
          <a:xfrm>
            <a:off x="1190625" y="769461"/>
            <a:ext cx="8953500" cy="5319078"/>
          </a:xfrm>
          <a:prstGeom prst="rect">
            <a:avLst/>
          </a:prstGeom>
        </p:spPr>
      </p:pic>
    </p:spTree>
    <p:extLst>
      <p:ext uri="{BB962C8B-B14F-4D97-AF65-F5344CB8AC3E}">
        <p14:creationId xmlns:p14="http://schemas.microsoft.com/office/powerpoint/2010/main" val="7622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hlinkClick r:id="rId3"/>
              </a:rPr>
              <a:t>https://restfulapi.net/</a:t>
            </a:r>
            <a:endParaRPr lang="en-US" dirty="0"/>
          </a:p>
        </p:txBody>
      </p:sp>
      <p:pic>
        <p:nvPicPr>
          <p:cNvPr id="2" name="Picture 1">
            <a:extLst>
              <a:ext uri="{FF2B5EF4-FFF2-40B4-BE49-F238E27FC236}">
                <a16:creationId xmlns:a16="http://schemas.microsoft.com/office/drawing/2014/main" id="{5FDB023C-21C8-4152-B7D5-BD9D3B20D82A}"/>
              </a:ext>
            </a:extLst>
          </p:cNvPr>
          <p:cNvPicPr>
            <a:picLocks noChangeAspect="1"/>
          </p:cNvPicPr>
          <p:nvPr/>
        </p:nvPicPr>
        <p:blipFill>
          <a:blip r:embed="rId4"/>
          <a:stretch>
            <a:fillRect/>
          </a:stretch>
        </p:blipFill>
        <p:spPr>
          <a:xfrm>
            <a:off x="738029" y="911525"/>
            <a:ext cx="9864090" cy="5351361"/>
          </a:xfrm>
          <a:prstGeom prst="rect">
            <a:avLst/>
          </a:prstGeom>
        </p:spPr>
      </p:pic>
    </p:spTree>
    <p:extLst>
      <p:ext uri="{BB962C8B-B14F-4D97-AF65-F5344CB8AC3E}">
        <p14:creationId xmlns:p14="http://schemas.microsoft.com/office/powerpoint/2010/main" val="81035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EB27EF-DB5E-442B-A36D-E78F4F9A9AD4}"/>
              </a:ext>
            </a:extLst>
          </p:cNvPr>
          <p:cNvSpPr>
            <a:spLocks noGrp="1"/>
          </p:cNvSpPr>
          <p:nvPr>
            <p:ph type="title"/>
          </p:nvPr>
        </p:nvSpPr>
        <p:spPr/>
        <p:txBody>
          <a:bodyPr/>
          <a:lstStyle/>
          <a:p>
            <a:r>
              <a:rPr lang="en-US" dirty="0"/>
              <a:t>Self placed courses</a:t>
            </a:r>
            <a:br>
              <a:rPr lang="en-US" dirty="0"/>
            </a:br>
            <a:r>
              <a:rPr lang="en-US" sz="1400" b="1" i="1" dirty="0">
                <a:ea typeface="Calibri" panose="020F0502020204030204" pitchFamily="34" charset="0"/>
              </a:rPr>
              <a:t>Learning target to enter in to MEAN stack course</a:t>
            </a:r>
            <a:br>
              <a:rPr lang="en-US" sz="1400" i="1" dirty="0">
                <a:ea typeface="Calibri" panose="020F0502020204030204" pitchFamily="34" charset="0"/>
              </a:rPr>
            </a:br>
            <a:endParaRPr lang="en-US" sz="1400" i="1" dirty="0"/>
          </a:p>
        </p:txBody>
      </p:sp>
      <p:sp>
        <p:nvSpPr>
          <p:cNvPr id="2" name="Rectangle 1">
            <a:extLst>
              <a:ext uri="{FF2B5EF4-FFF2-40B4-BE49-F238E27FC236}">
                <a16:creationId xmlns:a16="http://schemas.microsoft.com/office/drawing/2014/main" id="{3F157AD6-11E3-4E48-A045-D1455EB71B24}"/>
              </a:ext>
            </a:extLst>
          </p:cNvPr>
          <p:cNvSpPr/>
          <p:nvPr/>
        </p:nvSpPr>
        <p:spPr>
          <a:xfrm>
            <a:off x="381000" y="1280998"/>
            <a:ext cx="11038840" cy="1261884"/>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latin typeface="+mj-lt"/>
                <a:ea typeface="Times New Roman" panose="02020603050405020304" pitchFamily="18" charset="0"/>
              </a:rPr>
              <a:t>Introduction to </a:t>
            </a:r>
            <a:r>
              <a:rPr lang="en-US" sz="2200" b="1" dirty="0">
                <a:solidFill>
                  <a:schemeClr val="accent6"/>
                </a:solidFill>
                <a:latin typeface="Graphik" panose="020B0503030202060203" pitchFamily="34" charset="0"/>
                <a:cs typeface="Arial" panose="020B0604020202020204" pitchFamily="34" charset="0"/>
              </a:rPr>
              <a:t>MongoDB</a:t>
            </a:r>
          </a:p>
          <a:p>
            <a:pPr marL="742950" marR="0" lvl="1" indent="-285750">
              <a:spcBef>
                <a:spcPts val="0"/>
              </a:spcBef>
              <a:spcAft>
                <a:spcPts val="0"/>
              </a:spcAft>
              <a:buFont typeface="Courier New" panose="02070309020205020404" pitchFamily="49" charset="0"/>
              <a:buChar char="o"/>
            </a:pPr>
            <a:r>
              <a:rPr lang="en-US" u="sng" dirty="0">
                <a:solidFill>
                  <a:srgbClr val="0563C1"/>
                </a:solidFill>
                <a:latin typeface="+mj-lt"/>
                <a:ea typeface="Times New Roman" panose="02020603050405020304" pitchFamily="18" charset="0"/>
                <a:hlinkClick r:id="rId3"/>
              </a:rPr>
              <a:t>https://accenture.percipio.com/channels/150c1001-0e64-11e7-92d8-37e13b311be2</a:t>
            </a:r>
            <a:endParaRPr lang="en-US" u="sng" dirty="0">
              <a:solidFill>
                <a:srgbClr val="0563C1"/>
              </a:solidFill>
              <a:latin typeface="+mj-lt"/>
              <a:ea typeface="Times New Roman" panose="02020603050405020304" pitchFamily="18" charset="0"/>
            </a:endParaRPr>
          </a:p>
          <a:p>
            <a:r>
              <a:rPr lang="en-US" dirty="0">
                <a:latin typeface="+mj-lt"/>
                <a:ea typeface="Calibri" panose="020F0502020204030204" pitchFamily="34" charset="0"/>
              </a:rPr>
              <a:t> </a:t>
            </a:r>
          </a:p>
          <a:p>
            <a:pPr marL="342900" marR="0" lvl="0" indent="-342900">
              <a:spcBef>
                <a:spcPts val="0"/>
              </a:spcBef>
              <a:spcAft>
                <a:spcPts val="0"/>
              </a:spcAft>
              <a:buFont typeface="Symbol" panose="05050102010706020507" pitchFamily="18" charset="2"/>
              <a:buChar char=""/>
            </a:pPr>
            <a:endParaRPr lang="en-US" dirty="0">
              <a:effectLst/>
              <a:latin typeface="+mj-lt"/>
              <a:ea typeface="Calibri" panose="020F0502020204030204" pitchFamily="34" charset="0"/>
            </a:endParaRPr>
          </a:p>
        </p:txBody>
      </p:sp>
    </p:spTree>
    <p:extLst>
      <p:ext uri="{BB962C8B-B14F-4D97-AF65-F5344CB8AC3E}">
        <p14:creationId xmlns:p14="http://schemas.microsoft.com/office/powerpoint/2010/main" val="842525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sz="2000" dirty="0">
                <a:hlinkClick r:id="rId3"/>
              </a:rPr>
              <a:t>https://medium.com/hashmapinc/rest-good-practices-for-api-design-881439796dc9</a:t>
            </a:r>
            <a:endParaRPr lang="en-US" sz="2000" dirty="0"/>
          </a:p>
        </p:txBody>
      </p:sp>
      <p:pic>
        <p:nvPicPr>
          <p:cNvPr id="4" name="Picture 3">
            <a:extLst>
              <a:ext uri="{FF2B5EF4-FFF2-40B4-BE49-F238E27FC236}">
                <a16:creationId xmlns:a16="http://schemas.microsoft.com/office/drawing/2014/main" id="{D7AE7409-A929-4D6E-BD28-DCEA96C78ABF}"/>
              </a:ext>
            </a:extLst>
          </p:cNvPr>
          <p:cNvPicPr>
            <a:picLocks noChangeAspect="1"/>
          </p:cNvPicPr>
          <p:nvPr/>
        </p:nvPicPr>
        <p:blipFill>
          <a:blip r:embed="rId4"/>
          <a:stretch>
            <a:fillRect/>
          </a:stretch>
        </p:blipFill>
        <p:spPr>
          <a:xfrm>
            <a:off x="220981" y="1029653"/>
            <a:ext cx="6823364" cy="3633787"/>
          </a:xfrm>
          <a:prstGeom prst="rect">
            <a:avLst/>
          </a:prstGeom>
        </p:spPr>
      </p:pic>
      <p:pic>
        <p:nvPicPr>
          <p:cNvPr id="5" name="Picture 4">
            <a:extLst>
              <a:ext uri="{FF2B5EF4-FFF2-40B4-BE49-F238E27FC236}">
                <a16:creationId xmlns:a16="http://schemas.microsoft.com/office/drawing/2014/main" id="{CB08431B-E462-4613-8A48-F9A1A6FF42F7}"/>
              </a:ext>
            </a:extLst>
          </p:cNvPr>
          <p:cNvPicPr>
            <a:picLocks noChangeAspect="1"/>
          </p:cNvPicPr>
          <p:nvPr/>
        </p:nvPicPr>
        <p:blipFill>
          <a:blip r:embed="rId5"/>
          <a:stretch>
            <a:fillRect/>
          </a:stretch>
        </p:blipFill>
        <p:spPr>
          <a:xfrm>
            <a:off x="6923722" y="1153571"/>
            <a:ext cx="2847975" cy="438150"/>
          </a:xfrm>
          <a:prstGeom prst="rect">
            <a:avLst/>
          </a:prstGeom>
        </p:spPr>
      </p:pic>
      <p:pic>
        <p:nvPicPr>
          <p:cNvPr id="6" name="Picture 5">
            <a:extLst>
              <a:ext uri="{FF2B5EF4-FFF2-40B4-BE49-F238E27FC236}">
                <a16:creationId xmlns:a16="http://schemas.microsoft.com/office/drawing/2014/main" id="{66D0792E-0ED2-44CD-9789-F2C4684F64F3}"/>
              </a:ext>
            </a:extLst>
          </p:cNvPr>
          <p:cNvPicPr>
            <a:picLocks noChangeAspect="1"/>
          </p:cNvPicPr>
          <p:nvPr/>
        </p:nvPicPr>
        <p:blipFill>
          <a:blip r:embed="rId6"/>
          <a:stretch>
            <a:fillRect/>
          </a:stretch>
        </p:blipFill>
        <p:spPr>
          <a:xfrm>
            <a:off x="6923722" y="1671001"/>
            <a:ext cx="2981325" cy="552450"/>
          </a:xfrm>
          <a:prstGeom prst="rect">
            <a:avLst/>
          </a:prstGeom>
        </p:spPr>
      </p:pic>
      <p:pic>
        <p:nvPicPr>
          <p:cNvPr id="7" name="Picture 6">
            <a:extLst>
              <a:ext uri="{FF2B5EF4-FFF2-40B4-BE49-F238E27FC236}">
                <a16:creationId xmlns:a16="http://schemas.microsoft.com/office/drawing/2014/main" id="{691FA38D-EF08-4467-8617-650A94A13B64}"/>
              </a:ext>
            </a:extLst>
          </p:cNvPr>
          <p:cNvPicPr>
            <a:picLocks noChangeAspect="1"/>
          </p:cNvPicPr>
          <p:nvPr/>
        </p:nvPicPr>
        <p:blipFill>
          <a:blip r:embed="rId7"/>
          <a:stretch>
            <a:fillRect/>
          </a:stretch>
        </p:blipFill>
        <p:spPr>
          <a:xfrm>
            <a:off x="7044345" y="2378276"/>
            <a:ext cx="4419600" cy="438150"/>
          </a:xfrm>
          <a:prstGeom prst="rect">
            <a:avLst/>
          </a:prstGeom>
        </p:spPr>
      </p:pic>
      <p:pic>
        <p:nvPicPr>
          <p:cNvPr id="8" name="Picture 7">
            <a:extLst>
              <a:ext uri="{FF2B5EF4-FFF2-40B4-BE49-F238E27FC236}">
                <a16:creationId xmlns:a16="http://schemas.microsoft.com/office/drawing/2014/main" id="{686472D1-C249-4FEB-9262-D0E887513A5A}"/>
              </a:ext>
            </a:extLst>
          </p:cNvPr>
          <p:cNvPicPr>
            <a:picLocks noChangeAspect="1"/>
          </p:cNvPicPr>
          <p:nvPr/>
        </p:nvPicPr>
        <p:blipFill>
          <a:blip r:embed="rId8"/>
          <a:stretch>
            <a:fillRect/>
          </a:stretch>
        </p:blipFill>
        <p:spPr>
          <a:xfrm>
            <a:off x="7044345" y="2974986"/>
            <a:ext cx="4848225" cy="454014"/>
          </a:xfrm>
          <a:prstGeom prst="rect">
            <a:avLst/>
          </a:prstGeom>
        </p:spPr>
      </p:pic>
      <p:pic>
        <p:nvPicPr>
          <p:cNvPr id="9" name="Picture 8">
            <a:extLst>
              <a:ext uri="{FF2B5EF4-FFF2-40B4-BE49-F238E27FC236}">
                <a16:creationId xmlns:a16="http://schemas.microsoft.com/office/drawing/2014/main" id="{8928BE5F-45F3-4B52-912F-B1192C04A9D7}"/>
              </a:ext>
            </a:extLst>
          </p:cNvPr>
          <p:cNvPicPr>
            <a:picLocks noChangeAspect="1"/>
          </p:cNvPicPr>
          <p:nvPr/>
        </p:nvPicPr>
        <p:blipFill>
          <a:blip r:embed="rId9"/>
          <a:stretch>
            <a:fillRect/>
          </a:stretch>
        </p:blipFill>
        <p:spPr>
          <a:xfrm>
            <a:off x="7057072" y="3543631"/>
            <a:ext cx="4913947" cy="448290"/>
          </a:xfrm>
          <a:prstGeom prst="rect">
            <a:avLst/>
          </a:prstGeom>
        </p:spPr>
      </p:pic>
      <p:pic>
        <p:nvPicPr>
          <p:cNvPr id="10" name="Picture 9">
            <a:extLst>
              <a:ext uri="{FF2B5EF4-FFF2-40B4-BE49-F238E27FC236}">
                <a16:creationId xmlns:a16="http://schemas.microsoft.com/office/drawing/2014/main" id="{3818698B-A697-4D63-B256-05AC0A34199C}"/>
              </a:ext>
            </a:extLst>
          </p:cNvPr>
          <p:cNvPicPr>
            <a:picLocks noChangeAspect="1"/>
          </p:cNvPicPr>
          <p:nvPr/>
        </p:nvPicPr>
        <p:blipFill>
          <a:blip r:embed="rId10"/>
          <a:stretch>
            <a:fillRect/>
          </a:stretch>
        </p:blipFill>
        <p:spPr>
          <a:xfrm>
            <a:off x="7044345" y="4106552"/>
            <a:ext cx="2686050" cy="447675"/>
          </a:xfrm>
          <a:prstGeom prst="rect">
            <a:avLst/>
          </a:prstGeom>
        </p:spPr>
      </p:pic>
    </p:spTree>
    <p:extLst>
      <p:ext uri="{BB962C8B-B14F-4D97-AF65-F5344CB8AC3E}">
        <p14:creationId xmlns:p14="http://schemas.microsoft.com/office/powerpoint/2010/main" val="420893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Adding node backend inside angular project- Demo</a:t>
            </a:r>
          </a:p>
        </p:txBody>
      </p:sp>
      <p:pic>
        <p:nvPicPr>
          <p:cNvPr id="7" name="Picture 6">
            <a:extLst>
              <a:ext uri="{FF2B5EF4-FFF2-40B4-BE49-F238E27FC236}">
                <a16:creationId xmlns:a16="http://schemas.microsoft.com/office/drawing/2014/main" id="{E0CC9FD6-EA40-4E43-80B2-EBDB54E45BFC}"/>
              </a:ext>
            </a:extLst>
          </p:cNvPr>
          <p:cNvPicPr/>
          <p:nvPr/>
        </p:nvPicPr>
        <p:blipFill>
          <a:blip r:embed="rId3"/>
          <a:stretch>
            <a:fillRect/>
          </a:stretch>
        </p:blipFill>
        <p:spPr>
          <a:xfrm>
            <a:off x="381000" y="5294633"/>
            <a:ext cx="5943600" cy="850265"/>
          </a:xfrm>
          <a:prstGeom prst="rect">
            <a:avLst/>
          </a:prstGeom>
        </p:spPr>
      </p:pic>
      <p:pic>
        <p:nvPicPr>
          <p:cNvPr id="8" name="Picture 7">
            <a:extLst>
              <a:ext uri="{FF2B5EF4-FFF2-40B4-BE49-F238E27FC236}">
                <a16:creationId xmlns:a16="http://schemas.microsoft.com/office/drawing/2014/main" id="{54EF43E6-BDFF-4644-9B70-FDB237866736}"/>
              </a:ext>
            </a:extLst>
          </p:cNvPr>
          <p:cNvPicPr/>
          <p:nvPr/>
        </p:nvPicPr>
        <p:blipFill>
          <a:blip r:embed="rId4"/>
          <a:stretch>
            <a:fillRect/>
          </a:stretch>
        </p:blipFill>
        <p:spPr>
          <a:xfrm>
            <a:off x="7154862" y="830998"/>
            <a:ext cx="4454525" cy="1522730"/>
          </a:xfrm>
          <a:prstGeom prst="rect">
            <a:avLst/>
          </a:prstGeom>
        </p:spPr>
      </p:pic>
      <p:pic>
        <p:nvPicPr>
          <p:cNvPr id="10" name="Picture 9">
            <a:extLst>
              <a:ext uri="{FF2B5EF4-FFF2-40B4-BE49-F238E27FC236}">
                <a16:creationId xmlns:a16="http://schemas.microsoft.com/office/drawing/2014/main" id="{9DCD55FD-EF2D-4714-98DC-1982A4F8BB04}"/>
              </a:ext>
            </a:extLst>
          </p:cNvPr>
          <p:cNvPicPr/>
          <p:nvPr/>
        </p:nvPicPr>
        <p:blipFill>
          <a:blip r:embed="rId5"/>
          <a:stretch>
            <a:fillRect/>
          </a:stretch>
        </p:blipFill>
        <p:spPr>
          <a:xfrm>
            <a:off x="381000" y="830998"/>
            <a:ext cx="6381750" cy="4017862"/>
          </a:xfrm>
          <a:prstGeom prst="rect">
            <a:avLst/>
          </a:prstGeom>
        </p:spPr>
      </p:pic>
    </p:spTree>
    <p:extLst>
      <p:ext uri="{BB962C8B-B14F-4D97-AF65-F5344CB8AC3E}">
        <p14:creationId xmlns:p14="http://schemas.microsoft.com/office/powerpoint/2010/main" val="31517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Adding Express</a:t>
            </a:r>
          </a:p>
        </p:txBody>
      </p:sp>
      <p:pic>
        <p:nvPicPr>
          <p:cNvPr id="11" name="Picture 10">
            <a:extLst>
              <a:ext uri="{FF2B5EF4-FFF2-40B4-BE49-F238E27FC236}">
                <a16:creationId xmlns:a16="http://schemas.microsoft.com/office/drawing/2014/main" id="{76F6B8F3-1F63-42E9-97AA-D2B33E04BF34}"/>
              </a:ext>
            </a:extLst>
          </p:cNvPr>
          <p:cNvPicPr/>
          <p:nvPr/>
        </p:nvPicPr>
        <p:blipFill>
          <a:blip r:embed="rId3"/>
          <a:stretch>
            <a:fillRect/>
          </a:stretch>
        </p:blipFill>
        <p:spPr>
          <a:xfrm>
            <a:off x="487326" y="938352"/>
            <a:ext cx="11201400" cy="5538649"/>
          </a:xfrm>
          <a:prstGeom prst="rect">
            <a:avLst/>
          </a:prstGeom>
        </p:spPr>
      </p:pic>
    </p:spTree>
    <p:extLst>
      <p:ext uri="{BB962C8B-B14F-4D97-AF65-F5344CB8AC3E}">
        <p14:creationId xmlns:p14="http://schemas.microsoft.com/office/powerpoint/2010/main" val="365086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Express and other similar libraries</a:t>
            </a:r>
          </a:p>
        </p:txBody>
      </p:sp>
      <p:pic>
        <p:nvPicPr>
          <p:cNvPr id="4" name="Picture 3">
            <a:extLst>
              <a:ext uri="{FF2B5EF4-FFF2-40B4-BE49-F238E27FC236}">
                <a16:creationId xmlns:a16="http://schemas.microsoft.com/office/drawing/2014/main" id="{78B18638-68DE-44F0-97DB-2221EAA2E472}"/>
              </a:ext>
            </a:extLst>
          </p:cNvPr>
          <p:cNvPicPr/>
          <p:nvPr/>
        </p:nvPicPr>
        <p:blipFill>
          <a:blip r:embed="rId3"/>
          <a:stretch>
            <a:fillRect/>
          </a:stretch>
        </p:blipFill>
        <p:spPr>
          <a:xfrm>
            <a:off x="282560" y="830998"/>
            <a:ext cx="11377811" cy="5420946"/>
          </a:xfrm>
          <a:prstGeom prst="rect">
            <a:avLst/>
          </a:prstGeom>
        </p:spPr>
      </p:pic>
    </p:spTree>
    <p:extLst>
      <p:ext uri="{BB962C8B-B14F-4D97-AF65-F5344CB8AC3E}">
        <p14:creationId xmlns:p14="http://schemas.microsoft.com/office/powerpoint/2010/main" val="3374663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Adding Express - Demo</a:t>
            </a:r>
          </a:p>
        </p:txBody>
      </p:sp>
      <p:pic>
        <p:nvPicPr>
          <p:cNvPr id="7" name="Picture 6">
            <a:extLst>
              <a:ext uri="{FF2B5EF4-FFF2-40B4-BE49-F238E27FC236}">
                <a16:creationId xmlns:a16="http://schemas.microsoft.com/office/drawing/2014/main" id="{880C346F-C9BC-446C-9B49-F16D5DD8ED09}"/>
              </a:ext>
            </a:extLst>
          </p:cNvPr>
          <p:cNvPicPr/>
          <p:nvPr/>
        </p:nvPicPr>
        <p:blipFill>
          <a:blip r:embed="rId3"/>
          <a:stretch>
            <a:fillRect/>
          </a:stretch>
        </p:blipFill>
        <p:spPr>
          <a:xfrm>
            <a:off x="381000" y="1076960"/>
            <a:ext cx="5362575" cy="1189990"/>
          </a:xfrm>
          <a:prstGeom prst="rect">
            <a:avLst/>
          </a:prstGeom>
        </p:spPr>
      </p:pic>
      <p:pic>
        <p:nvPicPr>
          <p:cNvPr id="8" name="Picture 7">
            <a:extLst>
              <a:ext uri="{FF2B5EF4-FFF2-40B4-BE49-F238E27FC236}">
                <a16:creationId xmlns:a16="http://schemas.microsoft.com/office/drawing/2014/main" id="{44B54C50-DAD8-4943-B5DE-85F647F2FA9E}"/>
              </a:ext>
            </a:extLst>
          </p:cNvPr>
          <p:cNvPicPr/>
          <p:nvPr/>
        </p:nvPicPr>
        <p:blipFill>
          <a:blip r:embed="rId4"/>
          <a:stretch>
            <a:fillRect/>
          </a:stretch>
        </p:blipFill>
        <p:spPr>
          <a:xfrm>
            <a:off x="5867400" y="1076960"/>
            <a:ext cx="5943600" cy="3763010"/>
          </a:xfrm>
          <a:prstGeom prst="rect">
            <a:avLst/>
          </a:prstGeom>
        </p:spPr>
      </p:pic>
      <p:pic>
        <p:nvPicPr>
          <p:cNvPr id="9" name="Picture 8">
            <a:extLst>
              <a:ext uri="{FF2B5EF4-FFF2-40B4-BE49-F238E27FC236}">
                <a16:creationId xmlns:a16="http://schemas.microsoft.com/office/drawing/2014/main" id="{4548C5B7-B042-4313-9819-62EEE96E9298}"/>
              </a:ext>
            </a:extLst>
          </p:cNvPr>
          <p:cNvPicPr/>
          <p:nvPr/>
        </p:nvPicPr>
        <p:blipFill>
          <a:blip r:embed="rId5"/>
          <a:stretch>
            <a:fillRect/>
          </a:stretch>
        </p:blipFill>
        <p:spPr>
          <a:xfrm>
            <a:off x="190500" y="2472156"/>
            <a:ext cx="5553075" cy="588328"/>
          </a:xfrm>
          <a:prstGeom prst="rect">
            <a:avLst/>
          </a:prstGeom>
        </p:spPr>
      </p:pic>
      <p:pic>
        <p:nvPicPr>
          <p:cNvPr id="10" name="Picture 9">
            <a:extLst>
              <a:ext uri="{FF2B5EF4-FFF2-40B4-BE49-F238E27FC236}">
                <a16:creationId xmlns:a16="http://schemas.microsoft.com/office/drawing/2014/main" id="{66F2F354-93B1-414E-8C34-37930FBE5001}"/>
              </a:ext>
            </a:extLst>
          </p:cNvPr>
          <p:cNvPicPr/>
          <p:nvPr/>
        </p:nvPicPr>
        <p:blipFill>
          <a:blip r:embed="rId6"/>
          <a:stretch>
            <a:fillRect/>
          </a:stretch>
        </p:blipFill>
        <p:spPr>
          <a:xfrm>
            <a:off x="625475" y="3593147"/>
            <a:ext cx="2863850" cy="1462405"/>
          </a:xfrm>
          <a:prstGeom prst="rect">
            <a:avLst/>
          </a:prstGeom>
        </p:spPr>
      </p:pic>
    </p:spTree>
    <p:extLst>
      <p:ext uri="{BB962C8B-B14F-4D97-AF65-F5344CB8AC3E}">
        <p14:creationId xmlns:p14="http://schemas.microsoft.com/office/powerpoint/2010/main" val="285511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DEMO REMAINING NODE – Follow the lab manual</a:t>
            </a:r>
          </a:p>
        </p:txBody>
      </p:sp>
      <p:sp>
        <p:nvSpPr>
          <p:cNvPr id="11" name="Rectangle 10">
            <a:extLst>
              <a:ext uri="{FF2B5EF4-FFF2-40B4-BE49-F238E27FC236}">
                <a16:creationId xmlns:a16="http://schemas.microsoft.com/office/drawing/2014/main" id="{7FBBDE8F-B1EE-4890-BE25-41A7EF2724D5}"/>
              </a:ext>
            </a:extLst>
          </p:cNvPr>
          <p:cNvSpPr/>
          <p:nvPr/>
        </p:nvSpPr>
        <p:spPr>
          <a:xfrm>
            <a:off x="659130" y="1036112"/>
            <a:ext cx="10656570" cy="2031325"/>
          </a:xfrm>
          <a:prstGeom prst="rect">
            <a:avLst/>
          </a:prstGeom>
        </p:spPr>
        <p:txBody>
          <a:bodyPr wrap="square">
            <a:spAutoFit/>
          </a:bodyPr>
          <a:lstStyle/>
          <a:p>
            <a:pPr marL="285750" indent="-285750">
              <a:buFont typeface="Arial" panose="020B0604020202020204" pitchFamily="34" charset="0"/>
              <a:buChar char="•"/>
            </a:pPr>
            <a:r>
              <a:rPr lang="en-US" b="1" dirty="0"/>
              <a:t>Adding Express Framework with middleware</a:t>
            </a:r>
          </a:p>
          <a:p>
            <a:pPr marL="285750" indent="-285750">
              <a:buFont typeface="Arial" panose="020B0604020202020204" pitchFamily="34" charset="0"/>
              <a:buChar char="•"/>
            </a:pPr>
            <a:r>
              <a:rPr lang="en-US" b="1" dirty="0"/>
              <a:t>Improving Server.js code</a:t>
            </a:r>
          </a:p>
          <a:p>
            <a:pPr marL="285750" indent="-285750">
              <a:buFont typeface="Arial" panose="020B0604020202020204" pitchFamily="34" charset="0"/>
              <a:buChar char="•"/>
            </a:pPr>
            <a:r>
              <a:rPr lang="en-US" b="1" dirty="0"/>
              <a:t>Fetching Initial Posts</a:t>
            </a:r>
          </a:p>
          <a:p>
            <a:pPr marL="285750" indent="-285750">
              <a:buFont typeface="Arial" panose="020B0604020202020204" pitchFamily="34" charset="0"/>
              <a:buChar char="•"/>
            </a:pPr>
            <a:r>
              <a:rPr lang="en-US" b="1" dirty="0"/>
              <a:t>Using Angular HTTP Client</a:t>
            </a:r>
          </a:p>
          <a:p>
            <a:pPr marL="285750" indent="-285750">
              <a:buFont typeface="Arial" panose="020B0604020202020204" pitchFamily="34" charset="0"/>
              <a:buChar char="•"/>
            </a:pPr>
            <a:r>
              <a:rPr lang="en-US" b="1" dirty="0"/>
              <a:t>Understanding CORS</a:t>
            </a:r>
          </a:p>
          <a:p>
            <a:pPr marL="285750" indent="-285750">
              <a:buFont typeface="Arial" panose="020B0604020202020204" pitchFamily="34" charset="0"/>
              <a:buChar char="•"/>
            </a:pPr>
            <a:r>
              <a:rPr lang="en-US" b="1" dirty="0"/>
              <a:t>Adding POST Backend Point</a:t>
            </a:r>
          </a:p>
          <a:p>
            <a:pPr marL="285750" indent="-285750">
              <a:buFont typeface="Arial" panose="020B0604020202020204" pitchFamily="34" charset="0"/>
              <a:buChar char="•"/>
            </a:pPr>
            <a:r>
              <a:rPr lang="en-US" b="1" dirty="0"/>
              <a:t>Adding Angular</a:t>
            </a:r>
            <a:endParaRPr lang="en-US" dirty="0"/>
          </a:p>
        </p:txBody>
      </p:sp>
    </p:spTree>
    <p:extLst>
      <p:ext uri="{BB962C8B-B14F-4D97-AF65-F5344CB8AC3E}">
        <p14:creationId xmlns:p14="http://schemas.microsoft.com/office/powerpoint/2010/main" val="600137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407375"/>
            <a:ext cx="11430000" cy="900000"/>
          </a:xfrm>
        </p:spPr>
        <p:txBody>
          <a:bodyPr/>
          <a:lstStyle/>
          <a:p>
            <a:r>
              <a:rPr lang="en-US" dirty="0"/>
              <a:t>CORS – Cross Origin Resource Sharing </a:t>
            </a:r>
          </a:p>
        </p:txBody>
      </p:sp>
      <p:sp>
        <p:nvSpPr>
          <p:cNvPr id="6" name="Rectangle 5">
            <a:extLst>
              <a:ext uri="{FF2B5EF4-FFF2-40B4-BE49-F238E27FC236}">
                <a16:creationId xmlns:a16="http://schemas.microsoft.com/office/drawing/2014/main" id="{90C701FD-EF3D-414B-BC86-39F5362202A5}"/>
              </a:ext>
            </a:extLst>
          </p:cNvPr>
          <p:cNvSpPr/>
          <p:nvPr/>
        </p:nvSpPr>
        <p:spPr>
          <a:xfrm>
            <a:off x="228307" y="693212"/>
            <a:ext cx="10656570" cy="646331"/>
          </a:xfrm>
          <a:prstGeom prst="rect">
            <a:avLst/>
          </a:prstGeom>
        </p:spPr>
        <p:txBody>
          <a:bodyPr wrap="square">
            <a:spAutoFit/>
          </a:bodyPr>
          <a:lstStyle/>
          <a:p>
            <a:pPr marL="285750" indent="-285750">
              <a:buFont typeface="Arial" panose="020B0604020202020204" pitchFamily="34" charset="0"/>
              <a:buChar char="•"/>
            </a:pPr>
            <a:r>
              <a:rPr lang="en-US" b="1" dirty="0"/>
              <a:t>Reference - </a:t>
            </a:r>
            <a:r>
              <a:rPr lang="en-US" b="1" dirty="0">
                <a:hlinkClick r:id="rId3"/>
              </a:rPr>
              <a:t>https://www.youtube.com/watch?v=YAvnt-32W8M</a:t>
            </a:r>
            <a:endParaRPr lang="en-US" b="1" dirty="0"/>
          </a:p>
          <a:p>
            <a:pPr marL="285750" indent="-285750">
              <a:buFont typeface="Arial" panose="020B0604020202020204" pitchFamily="34" charset="0"/>
              <a:buChar char="•"/>
            </a:pPr>
            <a:r>
              <a:rPr lang="en-US" b="1" dirty="0"/>
              <a:t>It is a functionality of the browser</a:t>
            </a:r>
            <a:endParaRPr lang="en-US" dirty="0"/>
          </a:p>
        </p:txBody>
      </p:sp>
      <p:pic>
        <p:nvPicPr>
          <p:cNvPr id="5" name="Picture 4">
            <a:extLst>
              <a:ext uri="{FF2B5EF4-FFF2-40B4-BE49-F238E27FC236}">
                <a16:creationId xmlns:a16="http://schemas.microsoft.com/office/drawing/2014/main" id="{F1AC3AF5-F291-4752-B4AB-2F74C56856C5}"/>
              </a:ext>
            </a:extLst>
          </p:cNvPr>
          <p:cNvPicPr>
            <a:picLocks noChangeAspect="1"/>
          </p:cNvPicPr>
          <p:nvPr/>
        </p:nvPicPr>
        <p:blipFill>
          <a:blip r:embed="rId4"/>
          <a:stretch>
            <a:fillRect/>
          </a:stretch>
        </p:blipFill>
        <p:spPr>
          <a:xfrm>
            <a:off x="484309" y="1348381"/>
            <a:ext cx="11326691" cy="4630388"/>
          </a:xfrm>
          <a:prstGeom prst="rect">
            <a:avLst/>
          </a:prstGeom>
        </p:spPr>
      </p:pic>
    </p:spTree>
    <p:extLst>
      <p:ext uri="{BB962C8B-B14F-4D97-AF65-F5344CB8AC3E}">
        <p14:creationId xmlns:p14="http://schemas.microsoft.com/office/powerpoint/2010/main" val="126098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407375"/>
            <a:ext cx="11430000" cy="900000"/>
          </a:xfrm>
        </p:spPr>
        <p:txBody>
          <a:bodyPr/>
          <a:lstStyle/>
          <a:p>
            <a:r>
              <a:rPr lang="en-US" dirty="0"/>
              <a:t>CORS – Cross Origin Resource Sharing </a:t>
            </a:r>
          </a:p>
        </p:txBody>
      </p:sp>
      <p:pic>
        <p:nvPicPr>
          <p:cNvPr id="4" name="Picture 3">
            <a:extLst>
              <a:ext uri="{FF2B5EF4-FFF2-40B4-BE49-F238E27FC236}">
                <a16:creationId xmlns:a16="http://schemas.microsoft.com/office/drawing/2014/main" id="{0CA8809E-81D5-4083-B9A1-135FB82154F2}"/>
              </a:ext>
            </a:extLst>
          </p:cNvPr>
          <p:cNvPicPr>
            <a:picLocks noChangeAspect="1"/>
          </p:cNvPicPr>
          <p:nvPr/>
        </p:nvPicPr>
        <p:blipFill>
          <a:blip r:embed="rId3"/>
          <a:stretch>
            <a:fillRect/>
          </a:stretch>
        </p:blipFill>
        <p:spPr>
          <a:xfrm>
            <a:off x="309930" y="1307375"/>
            <a:ext cx="10803548" cy="5471667"/>
          </a:xfrm>
          <a:prstGeom prst="rect">
            <a:avLst/>
          </a:prstGeom>
        </p:spPr>
      </p:pic>
      <p:sp>
        <p:nvSpPr>
          <p:cNvPr id="5" name="Rectangle 4">
            <a:extLst>
              <a:ext uri="{FF2B5EF4-FFF2-40B4-BE49-F238E27FC236}">
                <a16:creationId xmlns:a16="http://schemas.microsoft.com/office/drawing/2014/main" id="{1CA3617C-6AFF-48A1-AE7F-5AE71981FE16}"/>
              </a:ext>
            </a:extLst>
          </p:cNvPr>
          <p:cNvSpPr/>
          <p:nvPr/>
        </p:nvSpPr>
        <p:spPr>
          <a:xfrm>
            <a:off x="228307" y="835492"/>
            <a:ext cx="10656570" cy="369332"/>
          </a:xfrm>
          <a:prstGeom prst="rect">
            <a:avLst/>
          </a:prstGeom>
        </p:spPr>
        <p:txBody>
          <a:bodyPr wrap="square">
            <a:spAutoFit/>
          </a:bodyPr>
          <a:lstStyle/>
          <a:p>
            <a:pPr marL="285750" indent="-285750">
              <a:buFont typeface="Arial" panose="020B0604020202020204" pitchFamily="34" charset="0"/>
              <a:buChar char="•"/>
            </a:pPr>
            <a:r>
              <a:rPr lang="en-US" b="1" dirty="0"/>
              <a:t>Reference - https://www.youtube.com/watch?v=baQh1X3LN5s</a:t>
            </a:r>
            <a:endParaRPr lang="en-US" dirty="0"/>
          </a:p>
        </p:txBody>
      </p:sp>
    </p:spTree>
    <p:extLst>
      <p:ext uri="{BB962C8B-B14F-4D97-AF65-F5344CB8AC3E}">
        <p14:creationId xmlns:p14="http://schemas.microsoft.com/office/powerpoint/2010/main" val="1668679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407375"/>
            <a:ext cx="11430000" cy="900000"/>
          </a:xfrm>
        </p:spPr>
        <p:txBody>
          <a:bodyPr/>
          <a:lstStyle/>
          <a:p>
            <a:r>
              <a:rPr lang="en-US" dirty="0"/>
              <a:t>CORS – Cross Origin Resource Sharing </a:t>
            </a:r>
          </a:p>
        </p:txBody>
      </p:sp>
      <p:pic>
        <p:nvPicPr>
          <p:cNvPr id="2" name="Picture 1">
            <a:extLst>
              <a:ext uri="{FF2B5EF4-FFF2-40B4-BE49-F238E27FC236}">
                <a16:creationId xmlns:a16="http://schemas.microsoft.com/office/drawing/2014/main" id="{90599464-89DA-4B8E-AD1A-7FCBD3C9557A}"/>
              </a:ext>
            </a:extLst>
          </p:cNvPr>
          <p:cNvPicPr>
            <a:picLocks noChangeAspect="1"/>
          </p:cNvPicPr>
          <p:nvPr/>
        </p:nvPicPr>
        <p:blipFill>
          <a:blip r:embed="rId3"/>
          <a:stretch>
            <a:fillRect/>
          </a:stretch>
        </p:blipFill>
        <p:spPr>
          <a:xfrm>
            <a:off x="281354" y="949444"/>
            <a:ext cx="10955215" cy="5675476"/>
          </a:xfrm>
          <a:prstGeom prst="rect">
            <a:avLst/>
          </a:prstGeom>
        </p:spPr>
      </p:pic>
    </p:spTree>
    <p:extLst>
      <p:ext uri="{BB962C8B-B14F-4D97-AF65-F5344CB8AC3E}">
        <p14:creationId xmlns:p14="http://schemas.microsoft.com/office/powerpoint/2010/main" val="4205590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mongo </a:t>
            </a:r>
            <a:r>
              <a:rPr lang="en-US" dirty="0" err="1"/>
              <a:t>db</a:t>
            </a:r>
            <a:r>
              <a:rPr lang="en-US" dirty="0"/>
              <a:t>?</a:t>
            </a:r>
          </a:p>
        </p:txBody>
      </p:sp>
      <p:pic>
        <p:nvPicPr>
          <p:cNvPr id="2" name="Picture 1">
            <a:extLst>
              <a:ext uri="{FF2B5EF4-FFF2-40B4-BE49-F238E27FC236}">
                <a16:creationId xmlns:a16="http://schemas.microsoft.com/office/drawing/2014/main" id="{E82BC7CF-300B-4160-ADFB-83E5C69287BA}"/>
              </a:ext>
            </a:extLst>
          </p:cNvPr>
          <p:cNvPicPr>
            <a:picLocks noChangeAspect="1"/>
          </p:cNvPicPr>
          <p:nvPr/>
        </p:nvPicPr>
        <p:blipFill>
          <a:blip r:embed="rId3"/>
          <a:stretch>
            <a:fillRect/>
          </a:stretch>
        </p:blipFill>
        <p:spPr>
          <a:xfrm>
            <a:off x="3763327" y="819568"/>
            <a:ext cx="4505325" cy="1371600"/>
          </a:xfrm>
          <a:prstGeom prst="rect">
            <a:avLst/>
          </a:prstGeom>
        </p:spPr>
      </p:pic>
      <p:pic>
        <p:nvPicPr>
          <p:cNvPr id="5" name="Picture 4">
            <a:extLst>
              <a:ext uri="{FF2B5EF4-FFF2-40B4-BE49-F238E27FC236}">
                <a16:creationId xmlns:a16="http://schemas.microsoft.com/office/drawing/2014/main" id="{59326EB4-B4EC-46EC-B7F2-5C34F583323D}"/>
              </a:ext>
            </a:extLst>
          </p:cNvPr>
          <p:cNvPicPr>
            <a:picLocks noChangeAspect="1"/>
          </p:cNvPicPr>
          <p:nvPr/>
        </p:nvPicPr>
        <p:blipFill>
          <a:blip r:embed="rId4"/>
          <a:stretch>
            <a:fillRect/>
          </a:stretch>
        </p:blipFill>
        <p:spPr>
          <a:xfrm>
            <a:off x="2352675" y="2386012"/>
            <a:ext cx="7759064" cy="858828"/>
          </a:xfrm>
          <a:prstGeom prst="rect">
            <a:avLst/>
          </a:prstGeom>
        </p:spPr>
      </p:pic>
      <p:pic>
        <p:nvPicPr>
          <p:cNvPr id="6" name="Picture 5">
            <a:extLst>
              <a:ext uri="{FF2B5EF4-FFF2-40B4-BE49-F238E27FC236}">
                <a16:creationId xmlns:a16="http://schemas.microsoft.com/office/drawing/2014/main" id="{E376758E-FFE1-42F2-AC02-59479997E060}"/>
              </a:ext>
            </a:extLst>
          </p:cNvPr>
          <p:cNvPicPr>
            <a:picLocks noChangeAspect="1"/>
          </p:cNvPicPr>
          <p:nvPr/>
        </p:nvPicPr>
        <p:blipFill>
          <a:blip r:embed="rId5"/>
          <a:stretch>
            <a:fillRect/>
          </a:stretch>
        </p:blipFill>
        <p:spPr>
          <a:xfrm>
            <a:off x="2352675" y="3409531"/>
            <a:ext cx="2447925" cy="800100"/>
          </a:xfrm>
          <a:prstGeom prst="rect">
            <a:avLst/>
          </a:prstGeom>
        </p:spPr>
      </p:pic>
      <p:pic>
        <p:nvPicPr>
          <p:cNvPr id="7" name="Picture 6">
            <a:extLst>
              <a:ext uri="{FF2B5EF4-FFF2-40B4-BE49-F238E27FC236}">
                <a16:creationId xmlns:a16="http://schemas.microsoft.com/office/drawing/2014/main" id="{0CD6F196-81B4-4E1E-BC19-C49BAC563348}"/>
              </a:ext>
            </a:extLst>
          </p:cNvPr>
          <p:cNvPicPr>
            <a:picLocks noChangeAspect="1"/>
          </p:cNvPicPr>
          <p:nvPr/>
        </p:nvPicPr>
        <p:blipFill>
          <a:blip r:embed="rId6"/>
          <a:stretch>
            <a:fillRect/>
          </a:stretch>
        </p:blipFill>
        <p:spPr>
          <a:xfrm>
            <a:off x="5041582" y="3429000"/>
            <a:ext cx="2428875" cy="800100"/>
          </a:xfrm>
          <a:prstGeom prst="rect">
            <a:avLst/>
          </a:prstGeom>
        </p:spPr>
      </p:pic>
      <p:pic>
        <p:nvPicPr>
          <p:cNvPr id="8" name="Picture 7">
            <a:extLst>
              <a:ext uri="{FF2B5EF4-FFF2-40B4-BE49-F238E27FC236}">
                <a16:creationId xmlns:a16="http://schemas.microsoft.com/office/drawing/2014/main" id="{4E3E7185-8DF1-42D3-814E-2F5E8B80C5B3}"/>
              </a:ext>
            </a:extLst>
          </p:cNvPr>
          <p:cNvPicPr>
            <a:picLocks noChangeAspect="1"/>
          </p:cNvPicPr>
          <p:nvPr/>
        </p:nvPicPr>
        <p:blipFill>
          <a:blip r:embed="rId7"/>
          <a:stretch>
            <a:fillRect/>
          </a:stretch>
        </p:blipFill>
        <p:spPr>
          <a:xfrm>
            <a:off x="7711439" y="3423818"/>
            <a:ext cx="2400300" cy="771525"/>
          </a:xfrm>
          <a:prstGeom prst="rect">
            <a:avLst/>
          </a:prstGeom>
        </p:spPr>
      </p:pic>
      <p:pic>
        <p:nvPicPr>
          <p:cNvPr id="9" name="Picture 8">
            <a:extLst>
              <a:ext uri="{FF2B5EF4-FFF2-40B4-BE49-F238E27FC236}">
                <a16:creationId xmlns:a16="http://schemas.microsoft.com/office/drawing/2014/main" id="{C475E8D8-BE33-41C3-8D1F-136F33BF0087}"/>
              </a:ext>
            </a:extLst>
          </p:cNvPr>
          <p:cNvPicPr>
            <a:picLocks noChangeAspect="1"/>
          </p:cNvPicPr>
          <p:nvPr/>
        </p:nvPicPr>
        <p:blipFill>
          <a:blip r:embed="rId8"/>
          <a:stretch>
            <a:fillRect/>
          </a:stretch>
        </p:blipFill>
        <p:spPr>
          <a:xfrm>
            <a:off x="2366962" y="4613910"/>
            <a:ext cx="7759064" cy="792752"/>
          </a:xfrm>
          <a:prstGeom prst="rect">
            <a:avLst/>
          </a:prstGeom>
        </p:spPr>
      </p:pic>
    </p:spTree>
    <p:extLst>
      <p:ext uri="{BB962C8B-B14F-4D97-AF65-F5344CB8AC3E}">
        <p14:creationId xmlns:p14="http://schemas.microsoft.com/office/powerpoint/2010/main" val="364931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78A0-58AD-4A3F-8803-15234899CF42}"/>
              </a:ext>
            </a:extLst>
          </p:cNvPr>
          <p:cNvSpPr>
            <a:spLocks noGrp="1"/>
          </p:cNvSpPr>
          <p:nvPr>
            <p:ph type="title"/>
          </p:nvPr>
        </p:nvSpPr>
        <p:spPr/>
        <p:txBody>
          <a:bodyPr/>
          <a:lstStyle/>
          <a:p>
            <a:r>
              <a:rPr lang="en-US" dirty="0"/>
              <a:t>Local system setup</a:t>
            </a:r>
            <a:br>
              <a:rPr lang="en-US" dirty="0"/>
            </a:br>
            <a:r>
              <a:rPr lang="en-US" sz="1400" b="1" i="1" dirty="0">
                <a:ea typeface="Calibri" panose="020F0502020204030204" pitchFamily="34" charset="0"/>
              </a:rPr>
              <a:t>To complete prior to instructor led MEAN stack course starts</a:t>
            </a:r>
            <a:endParaRPr lang="en-US" sz="1200" i="1" dirty="0"/>
          </a:p>
        </p:txBody>
      </p:sp>
      <p:sp>
        <p:nvSpPr>
          <p:cNvPr id="3" name="Rectangle 2">
            <a:extLst>
              <a:ext uri="{FF2B5EF4-FFF2-40B4-BE49-F238E27FC236}">
                <a16:creationId xmlns:a16="http://schemas.microsoft.com/office/drawing/2014/main" id="{CD5C6083-6D64-49DA-9D2B-8D5876AA0E72}"/>
              </a:ext>
            </a:extLst>
          </p:cNvPr>
          <p:cNvSpPr/>
          <p:nvPr/>
        </p:nvSpPr>
        <p:spPr>
          <a:xfrm>
            <a:off x="381000" y="1196816"/>
            <a:ext cx="9900920" cy="2708434"/>
          </a:xfrm>
          <a:prstGeom prst="rect">
            <a:avLst/>
          </a:prstGeom>
        </p:spPr>
        <p:txBody>
          <a:bodyPr wrap="square">
            <a:spAutoFit/>
          </a:bodyPr>
          <a:lstStyle/>
          <a:p>
            <a:pPr marL="342900" marR="0" lvl="0" indent="-342900">
              <a:spcBef>
                <a:spcPts val="0"/>
              </a:spcBef>
              <a:spcAft>
                <a:spcPts val="0"/>
              </a:spcAft>
              <a:buFont typeface="Symbol" panose="05050102010706020507" pitchFamily="18" charset="2"/>
              <a:buChar char=""/>
            </a:pPr>
            <a:r>
              <a:rPr lang="en-US" dirty="0">
                <a:ea typeface="Times New Roman" panose="02020603050405020304" pitchFamily="18" charset="0"/>
              </a:rPr>
              <a:t>Download and install </a:t>
            </a:r>
            <a:r>
              <a:rPr lang="en-US" sz="2200" b="1" dirty="0">
                <a:solidFill>
                  <a:schemeClr val="accent6"/>
                </a:solidFill>
                <a:latin typeface="Graphik" panose="020B0503030202060203" pitchFamily="34" charset="0"/>
                <a:cs typeface="Arial" panose="020B0604020202020204" pitchFamily="34" charset="0"/>
              </a:rPr>
              <a:t>Visual Studio Code</a:t>
            </a:r>
          </a:p>
          <a:p>
            <a:pPr marL="742950" marR="0" lvl="1" indent="-285750">
              <a:spcBef>
                <a:spcPts val="0"/>
              </a:spcBef>
              <a:spcAft>
                <a:spcPts val="0"/>
              </a:spcAft>
              <a:buFont typeface="Courier New" panose="02070309020205020404" pitchFamily="49" charset="0"/>
              <a:buChar char="o"/>
            </a:pPr>
            <a:r>
              <a:rPr lang="en-US" u="sng" dirty="0">
                <a:solidFill>
                  <a:srgbClr val="0563C1"/>
                </a:solidFill>
                <a:ea typeface="Times New Roman" panose="02020603050405020304" pitchFamily="18" charset="0"/>
                <a:hlinkClick r:id="rId2"/>
              </a:rPr>
              <a:t>https://code.visualstudio.com/</a:t>
            </a:r>
            <a:endParaRPr lang="en-US" u="sng" dirty="0">
              <a:solidFill>
                <a:srgbClr val="0563C1"/>
              </a:solidFill>
              <a:ea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endParaRPr lang="en-US" dirty="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dirty="0">
                <a:ea typeface="Times New Roman" panose="02020603050405020304" pitchFamily="18" charset="0"/>
              </a:rPr>
              <a:t>Download and install </a:t>
            </a:r>
            <a:r>
              <a:rPr lang="en-US" sz="2200" b="1" dirty="0">
                <a:solidFill>
                  <a:schemeClr val="accent6"/>
                </a:solidFill>
                <a:latin typeface="Graphik" panose="020B0503030202060203" pitchFamily="34" charset="0"/>
                <a:cs typeface="Arial" panose="020B0604020202020204" pitchFamily="34" charset="0"/>
              </a:rPr>
              <a:t>Node </a:t>
            </a:r>
            <a:r>
              <a:rPr lang="en-US" dirty="0">
                <a:ea typeface="Times New Roman" panose="02020603050405020304" pitchFamily="18" charset="0"/>
              </a:rPr>
              <a:t>and </a:t>
            </a:r>
            <a:r>
              <a:rPr lang="en-US" sz="2200" b="1" dirty="0">
                <a:solidFill>
                  <a:schemeClr val="accent6"/>
                </a:solidFill>
                <a:latin typeface="Graphik" panose="020B0503030202060203" pitchFamily="34" charset="0"/>
                <a:cs typeface="Arial" panose="020B0604020202020204" pitchFamily="34" charset="0"/>
              </a:rPr>
              <a:t>NPM</a:t>
            </a:r>
          </a:p>
          <a:p>
            <a:pPr marL="742950" marR="0" lvl="1" indent="-285750">
              <a:spcBef>
                <a:spcPts val="0"/>
              </a:spcBef>
              <a:spcAft>
                <a:spcPts val="0"/>
              </a:spcAft>
              <a:buFont typeface="Courier New" panose="02070309020205020404" pitchFamily="49" charset="0"/>
              <a:buChar char="o"/>
            </a:pPr>
            <a:r>
              <a:rPr lang="en-US" u="sng" dirty="0">
                <a:solidFill>
                  <a:srgbClr val="0563C1"/>
                </a:solidFill>
                <a:ea typeface="Times New Roman" panose="02020603050405020304" pitchFamily="18" charset="0"/>
                <a:hlinkClick r:id="rId3"/>
              </a:rPr>
              <a:t>https://docs.npmjs.com/downloading-and-installing-node-js-and-npm</a:t>
            </a:r>
            <a:endParaRPr lang="en-US" u="sng" dirty="0">
              <a:solidFill>
                <a:srgbClr val="0563C1"/>
              </a:solidFill>
              <a:ea typeface="Times New Roman" panose="02020603050405020304" pitchFamily="18" charset="0"/>
            </a:endParaRPr>
          </a:p>
          <a:p>
            <a:pPr marL="285750" indent="-285750">
              <a:buFont typeface="Courier New" panose="02070309020205020404" pitchFamily="49" charset="0"/>
              <a:buChar char="o"/>
            </a:pPr>
            <a:endParaRPr lang="en-US" dirty="0">
              <a:ea typeface="Calibri" panose="020F0502020204030204" pitchFamily="34" charset="0"/>
            </a:endParaRPr>
          </a:p>
          <a:p>
            <a:pPr marL="285750" indent="-285750">
              <a:buFont typeface="Courier New" panose="02070309020205020404" pitchFamily="49" charset="0"/>
              <a:buChar char="o"/>
            </a:pPr>
            <a:r>
              <a:rPr lang="en-US" dirty="0">
                <a:ea typeface="Calibri" panose="020F0502020204030204" pitchFamily="34" charset="0"/>
              </a:rPr>
              <a:t>Download </a:t>
            </a:r>
            <a:r>
              <a:rPr lang="en-US" b="1" dirty="0">
                <a:solidFill>
                  <a:schemeClr val="accent6"/>
                </a:solidFill>
                <a:latin typeface="Graphik" panose="020B0503030202060203" pitchFamily="34" charset="0"/>
                <a:cs typeface="Arial" panose="020B0604020202020204" pitchFamily="34" charset="0"/>
              </a:rPr>
              <a:t>MongoDB</a:t>
            </a:r>
            <a:r>
              <a:rPr lang="en-US" dirty="0">
                <a:ea typeface="Calibri" panose="020F0502020204030204" pitchFamily="34" charset="0"/>
              </a:rPr>
              <a:t> and install community version from below link</a:t>
            </a:r>
          </a:p>
          <a:p>
            <a:pPr marL="742950" lvl="1" indent="-285750">
              <a:buFont typeface="Courier New" panose="02070309020205020404" pitchFamily="49" charset="0"/>
              <a:buChar char="o"/>
            </a:pPr>
            <a:r>
              <a:rPr lang="en-US" u="sng" dirty="0">
                <a:solidFill>
                  <a:schemeClr val="accent2">
                    <a:lumMod val="75000"/>
                  </a:schemeClr>
                </a:solidFill>
              </a:rPr>
              <a:t>https://www.mongodb.com/download-center/community</a:t>
            </a:r>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1904212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MongoDB - Overview</a:t>
            </a:r>
          </a:p>
        </p:txBody>
      </p:sp>
      <p:pic>
        <p:nvPicPr>
          <p:cNvPr id="4" name="Picture 3">
            <a:extLst>
              <a:ext uri="{FF2B5EF4-FFF2-40B4-BE49-F238E27FC236}">
                <a16:creationId xmlns:a16="http://schemas.microsoft.com/office/drawing/2014/main" id="{981EF96B-B7E9-4995-895F-B0C142387FF4}"/>
              </a:ext>
            </a:extLst>
          </p:cNvPr>
          <p:cNvPicPr>
            <a:picLocks noChangeAspect="1"/>
          </p:cNvPicPr>
          <p:nvPr/>
        </p:nvPicPr>
        <p:blipFill>
          <a:blip r:embed="rId3"/>
          <a:stretch>
            <a:fillRect/>
          </a:stretch>
        </p:blipFill>
        <p:spPr>
          <a:xfrm>
            <a:off x="5909866" y="1220481"/>
            <a:ext cx="6092456" cy="4779194"/>
          </a:xfrm>
          <a:prstGeom prst="rect">
            <a:avLst/>
          </a:prstGeom>
        </p:spPr>
      </p:pic>
      <p:sp>
        <p:nvSpPr>
          <p:cNvPr id="6" name="Content Placeholder 2">
            <a:extLst>
              <a:ext uri="{FF2B5EF4-FFF2-40B4-BE49-F238E27FC236}">
                <a16:creationId xmlns:a16="http://schemas.microsoft.com/office/drawing/2014/main" id="{FD4D42DB-5279-4980-9B69-F3BA8BDCD5AF}"/>
              </a:ext>
            </a:extLst>
          </p:cNvPr>
          <p:cNvSpPr txBox="1">
            <a:spLocks/>
          </p:cNvSpPr>
          <p:nvPr/>
        </p:nvSpPr>
        <p:spPr>
          <a:xfrm>
            <a:off x="154380" y="1187288"/>
            <a:ext cx="5659348" cy="4939192"/>
          </a:xfrm>
          <a:prstGeom prst="rect">
            <a:avLst/>
          </a:prstGeom>
        </p:spPr>
        <p:txBody>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dirty="0">
                <a:latin typeface="Arial" pitchFamily="34" charset="0"/>
                <a:ea typeface="Arial" pitchFamily="34" charset="0"/>
              </a:rPr>
              <a:t>MongoDB is an open-source cross-platform document-oriented database program.</a:t>
            </a:r>
          </a:p>
          <a:p>
            <a:r>
              <a:rPr lang="en-US" b="1" dirty="0">
                <a:latin typeface="Arial" pitchFamily="34" charset="0"/>
                <a:ea typeface="Arial" pitchFamily="34" charset="0"/>
              </a:rPr>
              <a:t>Classified as a NoSQL database program</a:t>
            </a:r>
          </a:p>
          <a:p>
            <a:r>
              <a:rPr lang="en-US" b="1" dirty="0">
                <a:latin typeface="Arial" pitchFamily="34" charset="0"/>
                <a:ea typeface="Arial" pitchFamily="34" charset="0"/>
              </a:rPr>
              <a:t>MongoDB uses JSON-like documents with schemas. </a:t>
            </a:r>
          </a:p>
          <a:p>
            <a:r>
              <a:rPr lang="en-US" b="1" dirty="0">
                <a:latin typeface="Arial" pitchFamily="34" charset="0"/>
                <a:ea typeface="Arial" pitchFamily="34" charset="0"/>
              </a:rPr>
              <a:t>MongoDB is developed by MongoDB Inc., and is published under a combination of the GNU </a:t>
            </a:r>
            <a:r>
              <a:rPr lang="en-US" b="1" dirty="0" err="1">
                <a:latin typeface="Arial" pitchFamily="34" charset="0"/>
                <a:ea typeface="Arial" pitchFamily="34" charset="0"/>
              </a:rPr>
              <a:t>Affero</a:t>
            </a:r>
            <a:r>
              <a:rPr lang="en-US" b="1" dirty="0">
                <a:latin typeface="Arial" pitchFamily="34" charset="0"/>
                <a:ea typeface="Arial" pitchFamily="34" charset="0"/>
              </a:rPr>
              <a:t> General Public License and the Apache License.</a:t>
            </a:r>
          </a:p>
          <a:p>
            <a:r>
              <a:rPr lang="en-US" b="1" dirty="0">
                <a:latin typeface="Arial" pitchFamily="34" charset="0"/>
                <a:ea typeface="Arial" pitchFamily="34" charset="0"/>
              </a:rPr>
              <a:t>Provides</a:t>
            </a:r>
          </a:p>
          <a:p>
            <a:pPr lvl="1"/>
            <a:r>
              <a:rPr lang="en-US" b="1" dirty="0">
                <a:latin typeface="Arial" pitchFamily="34" charset="0"/>
                <a:ea typeface="Arial" pitchFamily="34" charset="0"/>
              </a:rPr>
              <a:t>High Performance </a:t>
            </a:r>
          </a:p>
          <a:p>
            <a:pPr lvl="1"/>
            <a:r>
              <a:rPr lang="en-US" b="1" dirty="0">
                <a:latin typeface="Arial" pitchFamily="34" charset="0"/>
                <a:ea typeface="Arial" pitchFamily="34" charset="0"/>
              </a:rPr>
              <a:t>High Availability</a:t>
            </a:r>
          </a:p>
          <a:p>
            <a:pPr lvl="1"/>
            <a:r>
              <a:rPr lang="en-US" b="1" dirty="0">
                <a:latin typeface="Arial" pitchFamily="34" charset="0"/>
                <a:ea typeface="Arial" pitchFamily="34" charset="0"/>
              </a:rPr>
              <a:t>Easy Scalability</a:t>
            </a:r>
          </a:p>
        </p:txBody>
      </p:sp>
    </p:spTree>
    <p:extLst>
      <p:ext uri="{BB962C8B-B14F-4D97-AF65-F5344CB8AC3E}">
        <p14:creationId xmlns:p14="http://schemas.microsoft.com/office/powerpoint/2010/main" val="3850560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RDBMS VS MongoDB</a:t>
            </a:r>
          </a:p>
        </p:txBody>
      </p:sp>
      <p:pic>
        <p:nvPicPr>
          <p:cNvPr id="5" name="Picture 4">
            <a:extLst>
              <a:ext uri="{FF2B5EF4-FFF2-40B4-BE49-F238E27FC236}">
                <a16:creationId xmlns:a16="http://schemas.microsoft.com/office/drawing/2014/main" id="{D7CA910A-30DB-402E-A848-4A7FC55F8E35}"/>
              </a:ext>
            </a:extLst>
          </p:cNvPr>
          <p:cNvPicPr>
            <a:picLocks noChangeAspect="1"/>
          </p:cNvPicPr>
          <p:nvPr/>
        </p:nvPicPr>
        <p:blipFill>
          <a:blip r:embed="rId3"/>
          <a:stretch>
            <a:fillRect/>
          </a:stretch>
        </p:blipFill>
        <p:spPr>
          <a:xfrm>
            <a:off x="381000" y="1048632"/>
            <a:ext cx="11311890" cy="5358843"/>
          </a:xfrm>
          <a:prstGeom prst="rect">
            <a:avLst/>
          </a:prstGeom>
        </p:spPr>
      </p:pic>
    </p:spTree>
    <p:extLst>
      <p:ext uri="{BB962C8B-B14F-4D97-AF65-F5344CB8AC3E}">
        <p14:creationId xmlns:p14="http://schemas.microsoft.com/office/powerpoint/2010/main" val="1411418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NO SQL VS SQL</a:t>
            </a:r>
          </a:p>
        </p:txBody>
      </p:sp>
      <p:pic>
        <p:nvPicPr>
          <p:cNvPr id="2" name="Picture 1">
            <a:extLst>
              <a:ext uri="{FF2B5EF4-FFF2-40B4-BE49-F238E27FC236}">
                <a16:creationId xmlns:a16="http://schemas.microsoft.com/office/drawing/2014/main" id="{0CBE6DB2-4C0F-44D0-881D-665E789A79DD}"/>
              </a:ext>
            </a:extLst>
          </p:cNvPr>
          <p:cNvPicPr>
            <a:picLocks noChangeAspect="1"/>
          </p:cNvPicPr>
          <p:nvPr/>
        </p:nvPicPr>
        <p:blipFill>
          <a:blip r:embed="rId3"/>
          <a:stretch>
            <a:fillRect/>
          </a:stretch>
        </p:blipFill>
        <p:spPr>
          <a:xfrm>
            <a:off x="1896427" y="1160145"/>
            <a:ext cx="3438525" cy="514350"/>
          </a:xfrm>
          <a:prstGeom prst="rect">
            <a:avLst/>
          </a:prstGeom>
        </p:spPr>
      </p:pic>
      <p:pic>
        <p:nvPicPr>
          <p:cNvPr id="5" name="Picture 4">
            <a:extLst>
              <a:ext uri="{FF2B5EF4-FFF2-40B4-BE49-F238E27FC236}">
                <a16:creationId xmlns:a16="http://schemas.microsoft.com/office/drawing/2014/main" id="{BC22FCE1-DDD2-4DE1-BBD9-48F5B1BF01F9}"/>
              </a:ext>
            </a:extLst>
          </p:cNvPr>
          <p:cNvPicPr>
            <a:picLocks noChangeAspect="1"/>
          </p:cNvPicPr>
          <p:nvPr/>
        </p:nvPicPr>
        <p:blipFill>
          <a:blip r:embed="rId4"/>
          <a:stretch>
            <a:fillRect/>
          </a:stretch>
        </p:blipFill>
        <p:spPr>
          <a:xfrm>
            <a:off x="6828473" y="1207770"/>
            <a:ext cx="3467100" cy="466725"/>
          </a:xfrm>
          <a:prstGeom prst="rect">
            <a:avLst/>
          </a:prstGeom>
        </p:spPr>
      </p:pic>
      <p:pic>
        <p:nvPicPr>
          <p:cNvPr id="6" name="Picture 5">
            <a:extLst>
              <a:ext uri="{FF2B5EF4-FFF2-40B4-BE49-F238E27FC236}">
                <a16:creationId xmlns:a16="http://schemas.microsoft.com/office/drawing/2014/main" id="{6CFE8A7E-7917-4A17-AC74-100AE23544FB}"/>
              </a:ext>
            </a:extLst>
          </p:cNvPr>
          <p:cNvPicPr>
            <a:picLocks noChangeAspect="1"/>
          </p:cNvPicPr>
          <p:nvPr/>
        </p:nvPicPr>
        <p:blipFill>
          <a:blip r:embed="rId5"/>
          <a:stretch>
            <a:fillRect/>
          </a:stretch>
        </p:blipFill>
        <p:spPr>
          <a:xfrm>
            <a:off x="1877377" y="1876313"/>
            <a:ext cx="3457575" cy="447675"/>
          </a:xfrm>
          <a:prstGeom prst="rect">
            <a:avLst/>
          </a:prstGeom>
        </p:spPr>
      </p:pic>
      <p:pic>
        <p:nvPicPr>
          <p:cNvPr id="7" name="Picture 6">
            <a:extLst>
              <a:ext uri="{FF2B5EF4-FFF2-40B4-BE49-F238E27FC236}">
                <a16:creationId xmlns:a16="http://schemas.microsoft.com/office/drawing/2014/main" id="{F304A6A6-DAF4-4AD7-B8CF-6FABF9797A74}"/>
              </a:ext>
            </a:extLst>
          </p:cNvPr>
          <p:cNvPicPr>
            <a:picLocks noChangeAspect="1"/>
          </p:cNvPicPr>
          <p:nvPr/>
        </p:nvPicPr>
        <p:blipFill>
          <a:blip r:embed="rId6"/>
          <a:stretch>
            <a:fillRect/>
          </a:stretch>
        </p:blipFill>
        <p:spPr>
          <a:xfrm>
            <a:off x="6828473" y="1864882"/>
            <a:ext cx="3467100" cy="485775"/>
          </a:xfrm>
          <a:prstGeom prst="rect">
            <a:avLst/>
          </a:prstGeom>
        </p:spPr>
      </p:pic>
      <p:pic>
        <p:nvPicPr>
          <p:cNvPr id="8" name="Picture 7">
            <a:extLst>
              <a:ext uri="{FF2B5EF4-FFF2-40B4-BE49-F238E27FC236}">
                <a16:creationId xmlns:a16="http://schemas.microsoft.com/office/drawing/2014/main" id="{FB325E51-EB73-4DF2-A042-DBFCF1FB28AA}"/>
              </a:ext>
            </a:extLst>
          </p:cNvPr>
          <p:cNvPicPr>
            <a:picLocks noChangeAspect="1"/>
          </p:cNvPicPr>
          <p:nvPr/>
        </p:nvPicPr>
        <p:blipFill>
          <a:blip r:embed="rId7"/>
          <a:stretch>
            <a:fillRect/>
          </a:stretch>
        </p:blipFill>
        <p:spPr>
          <a:xfrm>
            <a:off x="1886901" y="2681178"/>
            <a:ext cx="3438525" cy="476250"/>
          </a:xfrm>
          <a:prstGeom prst="rect">
            <a:avLst/>
          </a:prstGeom>
        </p:spPr>
      </p:pic>
      <p:pic>
        <p:nvPicPr>
          <p:cNvPr id="9" name="Picture 8">
            <a:extLst>
              <a:ext uri="{FF2B5EF4-FFF2-40B4-BE49-F238E27FC236}">
                <a16:creationId xmlns:a16="http://schemas.microsoft.com/office/drawing/2014/main" id="{45AF1E09-28DF-48D4-9285-EE042E6B9808}"/>
              </a:ext>
            </a:extLst>
          </p:cNvPr>
          <p:cNvPicPr>
            <a:picLocks noChangeAspect="1"/>
          </p:cNvPicPr>
          <p:nvPr/>
        </p:nvPicPr>
        <p:blipFill>
          <a:blip r:embed="rId8"/>
          <a:stretch>
            <a:fillRect/>
          </a:stretch>
        </p:blipFill>
        <p:spPr>
          <a:xfrm>
            <a:off x="6885623" y="2681178"/>
            <a:ext cx="3409950" cy="457200"/>
          </a:xfrm>
          <a:prstGeom prst="rect">
            <a:avLst/>
          </a:prstGeom>
        </p:spPr>
      </p:pic>
      <p:pic>
        <p:nvPicPr>
          <p:cNvPr id="10" name="Picture 9">
            <a:extLst>
              <a:ext uri="{FF2B5EF4-FFF2-40B4-BE49-F238E27FC236}">
                <a16:creationId xmlns:a16="http://schemas.microsoft.com/office/drawing/2014/main" id="{285E8EA5-24DF-425C-A6A0-E9160295F689}"/>
              </a:ext>
            </a:extLst>
          </p:cNvPr>
          <p:cNvPicPr>
            <a:picLocks noChangeAspect="1"/>
          </p:cNvPicPr>
          <p:nvPr/>
        </p:nvPicPr>
        <p:blipFill>
          <a:blip r:embed="rId9"/>
          <a:stretch>
            <a:fillRect/>
          </a:stretch>
        </p:blipFill>
        <p:spPr>
          <a:xfrm>
            <a:off x="1896427" y="3300305"/>
            <a:ext cx="3438525" cy="428625"/>
          </a:xfrm>
          <a:prstGeom prst="rect">
            <a:avLst/>
          </a:prstGeom>
        </p:spPr>
      </p:pic>
      <p:pic>
        <p:nvPicPr>
          <p:cNvPr id="11" name="Picture 10">
            <a:extLst>
              <a:ext uri="{FF2B5EF4-FFF2-40B4-BE49-F238E27FC236}">
                <a16:creationId xmlns:a16="http://schemas.microsoft.com/office/drawing/2014/main" id="{135E9596-F9AE-49DC-A89F-9A22744408F2}"/>
              </a:ext>
            </a:extLst>
          </p:cNvPr>
          <p:cNvPicPr>
            <a:picLocks noChangeAspect="1"/>
          </p:cNvPicPr>
          <p:nvPr/>
        </p:nvPicPr>
        <p:blipFill>
          <a:blip r:embed="rId10"/>
          <a:stretch>
            <a:fillRect/>
          </a:stretch>
        </p:blipFill>
        <p:spPr>
          <a:xfrm>
            <a:off x="6876098" y="3278290"/>
            <a:ext cx="3429000" cy="485775"/>
          </a:xfrm>
          <a:prstGeom prst="rect">
            <a:avLst/>
          </a:prstGeom>
        </p:spPr>
      </p:pic>
      <p:pic>
        <p:nvPicPr>
          <p:cNvPr id="12" name="Picture 11">
            <a:extLst>
              <a:ext uri="{FF2B5EF4-FFF2-40B4-BE49-F238E27FC236}">
                <a16:creationId xmlns:a16="http://schemas.microsoft.com/office/drawing/2014/main" id="{630B486C-56CA-4E5D-865C-30A4C7D7BAB1}"/>
              </a:ext>
            </a:extLst>
          </p:cNvPr>
          <p:cNvPicPr>
            <a:picLocks noChangeAspect="1"/>
          </p:cNvPicPr>
          <p:nvPr/>
        </p:nvPicPr>
        <p:blipFill>
          <a:blip r:embed="rId11"/>
          <a:stretch>
            <a:fillRect/>
          </a:stretch>
        </p:blipFill>
        <p:spPr>
          <a:xfrm>
            <a:off x="1899284" y="3871807"/>
            <a:ext cx="3476625" cy="447675"/>
          </a:xfrm>
          <a:prstGeom prst="rect">
            <a:avLst/>
          </a:prstGeom>
        </p:spPr>
      </p:pic>
      <p:pic>
        <p:nvPicPr>
          <p:cNvPr id="13" name="Picture 12">
            <a:extLst>
              <a:ext uri="{FF2B5EF4-FFF2-40B4-BE49-F238E27FC236}">
                <a16:creationId xmlns:a16="http://schemas.microsoft.com/office/drawing/2014/main" id="{E594F4AF-29B2-4C90-BCAC-5A4FBB90F02F}"/>
              </a:ext>
            </a:extLst>
          </p:cNvPr>
          <p:cNvPicPr>
            <a:picLocks noChangeAspect="1"/>
          </p:cNvPicPr>
          <p:nvPr/>
        </p:nvPicPr>
        <p:blipFill>
          <a:blip r:embed="rId12"/>
          <a:stretch>
            <a:fillRect/>
          </a:stretch>
        </p:blipFill>
        <p:spPr>
          <a:xfrm>
            <a:off x="6885623" y="3862281"/>
            <a:ext cx="3457575" cy="466725"/>
          </a:xfrm>
          <a:prstGeom prst="rect">
            <a:avLst/>
          </a:prstGeom>
        </p:spPr>
      </p:pic>
      <p:pic>
        <p:nvPicPr>
          <p:cNvPr id="14" name="Picture 13">
            <a:extLst>
              <a:ext uri="{FF2B5EF4-FFF2-40B4-BE49-F238E27FC236}">
                <a16:creationId xmlns:a16="http://schemas.microsoft.com/office/drawing/2014/main" id="{DF2EC885-BBA8-49E6-93AF-648AA99F88A6}"/>
              </a:ext>
            </a:extLst>
          </p:cNvPr>
          <p:cNvPicPr>
            <a:picLocks noChangeAspect="1"/>
          </p:cNvPicPr>
          <p:nvPr/>
        </p:nvPicPr>
        <p:blipFill>
          <a:blip r:embed="rId13"/>
          <a:stretch>
            <a:fillRect/>
          </a:stretch>
        </p:blipFill>
        <p:spPr>
          <a:xfrm>
            <a:off x="1953577" y="4523099"/>
            <a:ext cx="3381375" cy="419100"/>
          </a:xfrm>
          <a:prstGeom prst="rect">
            <a:avLst/>
          </a:prstGeom>
        </p:spPr>
      </p:pic>
      <p:pic>
        <p:nvPicPr>
          <p:cNvPr id="15" name="Picture 14">
            <a:extLst>
              <a:ext uri="{FF2B5EF4-FFF2-40B4-BE49-F238E27FC236}">
                <a16:creationId xmlns:a16="http://schemas.microsoft.com/office/drawing/2014/main" id="{4D4D040E-F3A0-48C5-ACE8-2C45C282A04A}"/>
              </a:ext>
            </a:extLst>
          </p:cNvPr>
          <p:cNvPicPr>
            <a:picLocks noChangeAspect="1"/>
          </p:cNvPicPr>
          <p:nvPr/>
        </p:nvPicPr>
        <p:blipFill>
          <a:blip r:embed="rId14"/>
          <a:stretch>
            <a:fillRect/>
          </a:stretch>
        </p:blipFill>
        <p:spPr>
          <a:xfrm>
            <a:off x="6885623" y="4523099"/>
            <a:ext cx="3381375" cy="438150"/>
          </a:xfrm>
          <a:prstGeom prst="rect">
            <a:avLst/>
          </a:prstGeom>
        </p:spPr>
      </p:pic>
      <p:pic>
        <p:nvPicPr>
          <p:cNvPr id="16" name="Picture 15">
            <a:extLst>
              <a:ext uri="{FF2B5EF4-FFF2-40B4-BE49-F238E27FC236}">
                <a16:creationId xmlns:a16="http://schemas.microsoft.com/office/drawing/2014/main" id="{AC920B8B-4ECD-43AD-BA94-7DDC073D59F2}"/>
              </a:ext>
            </a:extLst>
          </p:cNvPr>
          <p:cNvPicPr>
            <a:picLocks noChangeAspect="1"/>
          </p:cNvPicPr>
          <p:nvPr/>
        </p:nvPicPr>
        <p:blipFill>
          <a:blip r:embed="rId15"/>
          <a:stretch>
            <a:fillRect/>
          </a:stretch>
        </p:blipFill>
        <p:spPr>
          <a:xfrm>
            <a:off x="5253383" y="4525108"/>
            <a:ext cx="1636053" cy="447675"/>
          </a:xfrm>
          <a:prstGeom prst="rect">
            <a:avLst/>
          </a:prstGeom>
        </p:spPr>
      </p:pic>
      <p:pic>
        <p:nvPicPr>
          <p:cNvPr id="17" name="Picture 16">
            <a:extLst>
              <a:ext uri="{FF2B5EF4-FFF2-40B4-BE49-F238E27FC236}">
                <a16:creationId xmlns:a16="http://schemas.microsoft.com/office/drawing/2014/main" id="{8C7B0013-4E55-4B58-B2BD-9A790CD09606}"/>
              </a:ext>
            </a:extLst>
          </p:cNvPr>
          <p:cNvPicPr>
            <a:picLocks noChangeAspect="1"/>
          </p:cNvPicPr>
          <p:nvPr/>
        </p:nvPicPr>
        <p:blipFill>
          <a:blip r:embed="rId16"/>
          <a:stretch>
            <a:fillRect/>
          </a:stretch>
        </p:blipFill>
        <p:spPr>
          <a:xfrm>
            <a:off x="5267325" y="5058290"/>
            <a:ext cx="1657350" cy="304800"/>
          </a:xfrm>
          <a:prstGeom prst="rect">
            <a:avLst/>
          </a:prstGeom>
        </p:spPr>
      </p:pic>
    </p:spTree>
    <p:extLst>
      <p:ext uri="{BB962C8B-B14F-4D97-AF65-F5344CB8AC3E}">
        <p14:creationId xmlns:p14="http://schemas.microsoft.com/office/powerpoint/2010/main" val="40328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Reasons for using NOSQL</a:t>
            </a:r>
          </a:p>
        </p:txBody>
      </p:sp>
      <p:sp>
        <p:nvSpPr>
          <p:cNvPr id="5" name="Rectangle 4">
            <a:extLst>
              <a:ext uri="{FF2B5EF4-FFF2-40B4-BE49-F238E27FC236}">
                <a16:creationId xmlns:a16="http://schemas.microsoft.com/office/drawing/2014/main" id="{00EB93E7-6AE5-455E-BB4F-DDF62E597410}"/>
              </a:ext>
            </a:extLst>
          </p:cNvPr>
          <p:cNvSpPr/>
          <p:nvPr/>
        </p:nvSpPr>
        <p:spPr>
          <a:xfrm>
            <a:off x="381000" y="830998"/>
            <a:ext cx="10656570" cy="4770537"/>
          </a:xfrm>
          <a:prstGeom prst="rect">
            <a:avLst/>
          </a:prstGeom>
        </p:spPr>
        <p:txBody>
          <a:bodyPr wrap="square">
            <a:spAutoFit/>
          </a:bodyPr>
          <a:lstStyle/>
          <a:p>
            <a:pPr marL="285750" indent="-285750">
              <a:buFont typeface="Arial" panose="020B0604020202020204" pitchFamily="34" charset="0"/>
              <a:buChar char="•"/>
            </a:pPr>
            <a:r>
              <a:rPr lang="en-US" dirty="0"/>
              <a:t>To prevent the database from becoming a system-wide bottleneck, especially in high volume environments, NoSQL databases perform in a way that relational databases cannot.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following features are driving the popularity of NoSQL databases like MongoDB, CouchDB, Cassandra, and HBase: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1. Storing large volumes of data without structure</a:t>
            </a:r>
            <a:r>
              <a:rPr lang="en-US" dirty="0"/>
              <a:t>. A NoSQL database doesn’t limit storable data types. Plus, you can add new types as business needs change.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2. Using cloud computing and storage</a:t>
            </a:r>
            <a:r>
              <a:rPr lang="en-US" dirty="0"/>
              <a:t>. Cloud-based storage is a great solution, but it requires data to be easily spread across multiple servers for scaling. Using affordable hardware on-site for testing and then for production in the cloud is what NoSQL databases are designed for.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3. Rapid development.</a:t>
            </a:r>
            <a:r>
              <a:rPr lang="en-US" dirty="0"/>
              <a:t> If you are developing using modern agile methodologies, a relational database will slow you down. A NoSQL database doesn’t require the level of preparation typically needed for relational databases.</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112668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SQL VS NOSQL - Scalability</a:t>
            </a:r>
          </a:p>
        </p:txBody>
      </p:sp>
      <p:pic>
        <p:nvPicPr>
          <p:cNvPr id="2" name="Picture 1">
            <a:extLst>
              <a:ext uri="{FF2B5EF4-FFF2-40B4-BE49-F238E27FC236}">
                <a16:creationId xmlns:a16="http://schemas.microsoft.com/office/drawing/2014/main" id="{09D93899-CA8A-44FE-92D8-BC7EF7A1D488}"/>
              </a:ext>
            </a:extLst>
          </p:cNvPr>
          <p:cNvPicPr>
            <a:picLocks noChangeAspect="1"/>
          </p:cNvPicPr>
          <p:nvPr/>
        </p:nvPicPr>
        <p:blipFill>
          <a:blip r:embed="rId3"/>
          <a:stretch>
            <a:fillRect/>
          </a:stretch>
        </p:blipFill>
        <p:spPr>
          <a:xfrm>
            <a:off x="497205" y="830998"/>
            <a:ext cx="7219950" cy="5353050"/>
          </a:xfrm>
          <a:prstGeom prst="rect">
            <a:avLst/>
          </a:prstGeom>
        </p:spPr>
      </p:pic>
      <p:sp>
        <p:nvSpPr>
          <p:cNvPr id="5" name="Rectangle 4">
            <a:extLst>
              <a:ext uri="{FF2B5EF4-FFF2-40B4-BE49-F238E27FC236}">
                <a16:creationId xmlns:a16="http://schemas.microsoft.com/office/drawing/2014/main" id="{44010F77-9189-448C-B639-C29AD02F6EF5}"/>
              </a:ext>
            </a:extLst>
          </p:cNvPr>
          <p:cNvSpPr/>
          <p:nvPr/>
        </p:nvSpPr>
        <p:spPr>
          <a:xfrm>
            <a:off x="7833359" y="830998"/>
            <a:ext cx="4093845" cy="4339650"/>
          </a:xfrm>
          <a:prstGeom prst="rect">
            <a:avLst/>
          </a:prstGeom>
        </p:spPr>
        <p:txBody>
          <a:bodyPr wrap="square">
            <a:spAutoFit/>
          </a:bodyPr>
          <a:lstStyle/>
          <a:p>
            <a:pPr marL="285750" indent="-285750">
              <a:buFont typeface="Arial" panose="020B0604020202020204" pitchFamily="34" charset="0"/>
              <a:buChar char="•"/>
            </a:pPr>
            <a:r>
              <a:rPr lang="en-US" dirty="0"/>
              <a:t>One of the main issues with SQL is ease of scalability. SQL is designed to scale up. What we mean by “scaling up” or scaling vertically is adding extra hardware, RAM, processing power, etc. in order to increase capacity.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dirty="0"/>
              <a:t>Here’s the key difference when comparing SQL vs. NoSQL scalability: </a:t>
            </a:r>
            <a:r>
              <a:rPr lang="en-US" dirty="0">
                <a:highlight>
                  <a:srgbClr val="FFFF00"/>
                </a:highlight>
              </a:rPr>
              <a:t>NoSQL engines are designed to scale out and leverage cloud computing.</a:t>
            </a:r>
          </a:p>
          <a:p>
            <a:pPr marL="285750" indent="-285750">
              <a:buFont typeface="Arial" panose="020B0604020202020204" pitchFamily="34" charset="0"/>
              <a:buChar char="•"/>
            </a:pPr>
            <a:endParaRPr lang="en-US" sz="1600" dirty="0">
              <a:highlight>
                <a:srgbClr val="FFFF00"/>
              </a:highlight>
            </a:endParaRPr>
          </a:p>
          <a:p>
            <a:pPr marL="285750" indent="-285750">
              <a:buFont typeface="Arial" panose="020B0604020202020204" pitchFamily="34" charset="0"/>
              <a:buChar char="•"/>
            </a:pPr>
            <a:r>
              <a:rPr lang="en-US" sz="1600" dirty="0">
                <a:highlight>
                  <a:srgbClr val="FFFF00"/>
                </a:highlight>
              </a:rPr>
              <a:t>Reference : </a:t>
            </a:r>
            <a:r>
              <a:rPr lang="en-US" sz="1600" dirty="0">
                <a:highlight>
                  <a:srgbClr val="FFFF00"/>
                </a:highlight>
                <a:hlinkClick r:id="rId4"/>
              </a:rPr>
              <a:t>https://www.integrant.com/when-to-use-sql-vs-nosql/</a:t>
            </a:r>
            <a:endParaRPr lang="en-US" sz="1600" dirty="0">
              <a:highlight>
                <a:srgbClr val="FFFF00"/>
              </a:highlight>
            </a:endParaRPr>
          </a:p>
        </p:txBody>
      </p:sp>
    </p:spTree>
    <p:extLst>
      <p:ext uri="{BB962C8B-B14F-4D97-AF65-F5344CB8AC3E}">
        <p14:creationId xmlns:p14="http://schemas.microsoft.com/office/powerpoint/2010/main" val="242012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SQL VS NOSQL</a:t>
            </a:r>
          </a:p>
        </p:txBody>
      </p:sp>
      <p:pic>
        <p:nvPicPr>
          <p:cNvPr id="4" name="Picture 3">
            <a:extLst>
              <a:ext uri="{FF2B5EF4-FFF2-40B4-BE49-F238E27FC236}">
                <a16:creationId xmlns:a16="http://schemas.microsoft.com/office/drawing/2014/main" id="{BDB5C256-74EE-4F11-9CB5-EBB2C720A172}"/>
              </a:ext>
            </a:extLst>
          </p:cNvPr>
          <p:cNvPicPr>
            <a:picLocks noChangeAspect="1"/>
          </p:cNvPicPr>
          <p:nvPr/>
        </p:nvPicPr>
        <p:blipFill>
          <a:blip r:embed="rId3"/>
          <a:stretch>
            <a:fillRect/>
          </a:stretch>
        </p:blipFill>
        <p:spPr>
          <a:xfrm>
            <a:off x="542260" y="1242738"/>
            <a:ext cx="8970058" cy="4754043"/>
          </a:xfrm>
          <a:prstGeom prst="rect">
            <a:avLst/>
          </a:prstGeom>
        </p:spPr>
      </p:pic>
    </p:spTree>
    <p:extLst>
      <p:ext uri="{BB962C8B-B14F-4D97-AF65-F5344CB8AC3E}">
        <p14:creationId xmlns:p14="http://schemas.microsoft.com/office/powerpoint/2010/main" val="105119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Can we connect angular App directly to </a:t>
            </a:r>
            <a:r>
              <a:rPr lang="en-US" dirty="0" err="1"/>
              <a:t>mongodb</a:t>
            </a:r>
            <a:r>
              <a:rPr lang="en-US" dirty="0"/>
              <a:t> ?</a:t>
            </a:r>
          </a:p>
        </p:txBody>
      </p:sp>
      <p:pic>
        <p:nvPicPr>
          <p:cNvPr id="2" name="Picture 1">
            <a:extLst>
              <a:ext uri="{FF2B5EF4-FFF2-40B4-BE49-F238E27FC236}">
                <a16:creationId xmlns:a16="http://schemas.microsoft.com/office/drawing/2014/main" id="{A6B90084-1C92-4A8D-9192-8CECDAA0D50D}"/>
              </a:ext>
            </a:extLst>
          </p:cNvPr>
          <p:cNvPicPr>
            <a:picLocks noChangeAspect="1"/>
          </p:cNvPicPr>
          <p:nvPr/>
        </p:nvPicPr>
        <p:blipFill>
          <a:blip r:embed="rId3"/>
          <a:stretch>
            <a:fillRect/>
          </a:stretch>
        </p:blipFill>
        <p:spPr>
          <a:xfrm>
            <a:off x="1313497" y="1400175"/>
            <a:ext cx="2181225" cy="2028825"/>
          </a:xfrm>
          <a:prstGeom prst="rect">
            <a:avLst/>
          </a:prstGeom>
        </p:spPr>
      </p:pic>
      <p:pic>
        <p:nvPicPr>
          <p:cNvPr id="5" name="Picture 4">
            <a:extLst>
              <a:ext uri="{FF2B5EF4-FFF2-40B4-BE49-F238E27FC236}">
                <a16:creationId xmlns:a16="http://schemas.microsoft.com/office/drawing/2014/main" id="{06960026-1B06-4752-98EB-F69A4E98776B}"/>
              </a:ext>
            </a:extLst>
          </p:cNvPr>
          <p:cNvPicPr>
            <a:picLocks noChangeAspect="1"/>
          </p:cNvPicPr>
          <p:nvPr/>
        </p:nvPicPr>
        <p:blipFill>
          <a:blip r:embed="rId4"/>
          <a:stretch>
            <a:fillRect/>
          </a:stretch>
        </p:blipFill>
        <p:spPr>
          <a:xfrm>
            <a:off x="7535230" y="1343025"/>
            <a:ext cx="2324100" cy="2171700"/>
          </a:xfrm>
          <a:prstGeom prst="rect">
            <a:avLst/>
          </a:prstGeom>
        </p:spPr>
      </p:pic>
      <p:pic>
        <p:nvPicPr>
          <p:cNvPr id="6" name="Picture 5">
            <a:extLst>
              <a:ext uri="{FF2B5EF4-FFF2-40B4-BE49-F238E27FC236}">
                <a16:creationId xmlns:a16="http://schemas.microsoft.com/office/drawing/2014/main" id="{A99AEE6E-B3FA-4FD5-A183-C64A04B9A7EB}"/>
              </a:ext>
            </a:extLst>
          </p:cNvPr>
          <p:cNvPicPr>
            <a:picLocks noChangeAspect="1"/>
          </p:cNvPicPr>
          <p:nvPr/>
        </p:nvPicPr>
        <p:blipFill>
          <a:blip r:embed="rId5"/>
          <a:stretch>
            <a:fillRect/>
          </a:stretch>
        </p:blipFill>
        <p:spPr>
          <a:xfrm>
            <a:off x="4345305" y="2895600"/>
            <a:ext cx="2495550" cy="533400"/>
          </a:xfrm>
          <a:prstGeom prst="rect">
            <a:avLst/>
          </a:prstGeom>
        </p:spPr>
      </p:pic>
      <p:pic>
        <p:nvPicPr>
          <p:cNvPr id="7" name="Picture 6">
            <a:extLst>
              <a:ext uri="{FF2B5EF4-FFF2-40B4-BE49-F238E27FC236}">
                <a16:creationId xmlns:a16="http://schemas.microsoft.com/office/drawing/2014/main" id="{9A8CED65-D8C2-487F-B529-D2FC3C60B201}"/>
              </a:ext>
            </a:extLst>
          </p:cNvPr>
          <p:cNvPicPr>
            <a:picLocks noChangeAspect="1"/>
          </p:cNvPicPr>
          <p:nvPr/>
        </p:nvPicPr>
        <p:blipFill>
          <a:blip r:embed="rId6"/>
          <a:stretch>
            <a:fillRect/>
          </a:stretch>
        </p:blipFill>
        <p:spPr>
          <a:xfrm>
            <a:off x="4396265" y="3762375"/>
            <a:ext cx="2466975" cy="704850"/>
          </a:xfrm>
          <a:prstGeom prst="rect">
            <a:avLst/>
          </a:prstGeom>
        </p:spPr>
      </p:pic>
      <p:pic>
        <p:nvPicPr>
          <p:cNvPr id="8" name="Picture 7">
            <a:extLst>
              <a:ext uri="{FF2B5EF4-FFF2-40B4-BE49-F238E27FC236}">
                <a16:creationId xmlns:a16="http://schemas.microsoft.com/office/drawing/2014/main" id="{D16F02F4-9EB4-435F-9713-9458B7EE0F1C}"/>
              </a:ext>
            </a:extLst>
          </p:cNvPr>
          <p:cNvPicPr>
            <a:picLocks noChangeAspect="1"/>
          </p:cNvPicPr>
          <p:nvPr/>
        </p:nvPicPr>
        <p:blipFill>
          <a:blip r:embed="rId7"/>
          <a:stretch>
            <a:fillRect/>
          </a:stretch>
        </p:blipFill>
        <p:spPr>
          <a:xfrm>
            <a:off x="4396265" y="4800600"/>
            <a:ext cx="2476500" cy="752475"/>
          </a:xfrm>
          <a:prstGeom prst="rect">
            <a:avLst/>
          </a:prstGeom>
        </p:spPr>
      </p:pic>
      <p:pic>
        <p:nvPicPr>
          <p:cNvPr id="9" name="Picture 8">
            <a:extLst>
              <a:ext uri="{FF2B5EF4-FFF2-40B4-BE49-F238E27FC236}">
                <a16:creationId xmlns:a16="http://schemas.microsoft.com/office/drawing/2014/main" id="{C731556F-1FF4-45DA-897F-849DA4FDA090}"/>
              </a:ext>
            </a:extLst>
          </p:cNvPr>
          <p:cNvPicPr>
            <a:picLocks noChangeAspect="1"/>
          </p:cNvPicPr>
          <p:nvPr/>
        </p:nvPicPr>
        <p:blipFill>
          <a:blip r:embed="rId8"/>
          <a:stretch>
            <a:fillRect/>
          </a:stretch>
        </p:blipFill>
        <p:spPr>
          <a:xfrm>
            <a:off x="4189097" y="1828800"/>
            <a:ext cx="2600325" cy="600075"/>
          </a:xfrm>
          <a:prstGeom prst="rect">
            <a:avLst/>
          </a:prstGeom>
        </p:spPr>
      </p:pic>
      <p:pic>
        <p:nvPicPr>
          <p:cNvPr id="10" name="Picture 9">
            <a:extLst>
              <a:ext uri="{FF2B5EF4-FFF2-40B4-BE49-F238E27FC236}">
                <a16:creationId xmlns:a16="http://schemas.microsoft.com/office/drawing/2014/main" id="{B83530C4-4824-48B0-AF03-D9E9A9C32AF2}"/>
              </a:ext>
            </a:extLst>
          </p:cNvPr>
          <p:cNvPicPr>
            <a:picLocks noChangeAspect="1"/>
          </p:cNvPicPr>
          <p:nvPr/>
        </p:nvPicPr>
        <p:blipFill>
          <a:blip r:embed="rId9"/>
          <a:stretch>
            <a:fillRect/>
          </a:stretch>
        </p:blipFill>
        <p:spPr>
          <a:xfrm>
            <a:off x="5108259" y="1057275"/>
            <a:ext cx="762000" cy="771525"/>
          </a:xfrm>
          <a:prstGeom prst="rect">
            <a:avLst/>
          </a:prstGeom>
        </p:spPr>
      </p:pic>
      <p:pic>
        <p:nvPicPr>
          <p:cNvPr id="11" name="Picture 10">
            <a:extLst>
              <a:ext uri="{FF2B5EF4-FFF2-40B4-BE49-F238E27FC236}">
                <a16:creationId xmlns:a16="http://schemas.microsoft.com/office/drawing/2014/main" id="{2422818B-F0B7-4192-B34D-ED1F2EC29D54}"/>
              </a:ext>
            </a:extLst>
          </p:cNvPr>
          <p:cNvPicPr>
            <a:picLocks noChangeAspect="1"/>
          </p:cNvPicPr>
          <p:nvPr/>
        </p:nvPicPr>
        <p:blipFill>
          <a:blip r:embed="rId10"/>
          <a:stretch>
            <a:fillRect/>
          </a:stretch>
        </p:blipFill>
        <p:spPr>
          <a:xfrm>
            <a:off x="5067300" y="1645920"/>
            <a:ext cx="1028700" cy="914400"/>
          </a:xfrm>
          <a:prstGeom prst="rect">
            <a:avLst/>
          </a:prstGeom>
        </p:spPr>
      </p:pic>
    </p:spTree>
    <p:extLst>
      <p:ext uri="{BB962C8B-B14F-4D97-AF65-F5344CB8AC3E}">
        <p14:creationId xmlns:p14="http://schemas.microsoft.com/office/powerpoint/2010/main" val="17323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a:xfrm>
            <a:off x="381000" y="380998"/>
            <a:ext cx="11430000" cy="900000"/>
          </a:xfrm>
        </p:spPr>
        <p:txBody>
          <a:bodyPr/>
          <a:lstStyle/>
          <a:p>
            <a:r>
              <a:rPr lang="en-US" dirty="0"/>
              <a:t>Wire-up Mongo DB ( 2 OPTIONS  LOCALLY INSATLL or </a:t>
            </a:r>
            <a:r>
              <a:rPr lang="en-US" dirty="0" err="1"/>
              <a:t>cLOUD</a:t>
            </a:r>
            <a:r>
              <a:rPr lang="en-US" dirty="0"/>
              <a:t>)</a:t>
            </a:r>
          </a:p>
        </p:txBody>
      </p:sp>
      <p:sp>
        <p:nvSpPr>
          <p:cNvPr id="11" name="Content Placeholder 1">
            <a:extLst>
              <a:ext uri="{FF2B5EF4-FFF2-40B4-BE49-F238E27FC236}">
                <a16:creationId xmlns:a16="http://schemas.microsoft.com/office/drawing/2014/main" id="{54017C2B-D13F-4929-B975-F42F91AB9EEE}"/>
              </a:ext>
            </a:extLst>
          </p:cNvPr>
          <p:cNvSpPr txBox="1">
            <a:spLocks/>
          </p:cNvSpPr>
          <p:nvPr/>
        </p:nvSpPr>
        <p:spPr>
          <a:xfrm>
            <a:off x="163830" y="986148"/>
            <a:ext cx="8606789" cy="519936"/>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1 : </a:t>
            </a:r>
            <a:r>
              <a:rPr lang="en-US" sz="1500" dirty="0">
                <a:latin typeface="+mj-lt"/>
              </a:rPr>
              <a:t>Download and install MongoDB  -  </a:t>
            </a:r>
            <a:r>
              <a:rPr lang="en-US" sz="1500" dirty="0">
                <a:highlight>
                  <a:srgbClr val="00FFFF"/>
                </a:highlight>
                <a:latin typeface="+mj-lt"/>
              </a:rPr>
              <a:t>https://www.mongodb.com/download-center/community</a:t>
            </a:r>
          </a:p>
          <a:p>
            <a:pPr marL="0" lvl="0" indent="0">
              <a:lnSpc>
                <a:spcPct val="80000"/>
              </a:lnSpc>
              <a:spcBef>
                <a:spcPct val="0"/>
              </a:spcBef>
              <a:buNone/>
            </a:pPr>
            <a:endParaRPr lang="en-US" sz="1500" dirty="0">
              <a:latin typeface="+mj-lt"/>
            </a:endParaRPr>
          </a:p>
        </p:txBody>
      </p:sp>
      <p:sp>
        <p:nvSpPr>
          <p:cNvPr id="12" name="Content Placeholder 1">
            <a:extLst>
              <a:ext uri="{FF2B5EF4-FFF2-40B4-BE49-F238E27FC236}">
                <a16:creationId xmlns:a16="http://schemas.microsoft.com/office/drawing/2014/main" id="{08CB69FB-5BB5-41D4-8166-C6CD4A6B233F}"/>
              </a:ext>
            </a:extLst>
          </p:cNvPr>
          <p:cNvSpPr txBox="1">
            <a:spLocks/>
          </p:cNvSpPr>
          <p:nvPr/>
        </p:nvSpPr>
        <p:spPr>
          <a:xfrm>
            <a:off x="8663941" y="931942"/>
            <a:ext cx="3364230" cy="1997264"/>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2 : </a:t>
            </a:r>
            <a:r>
              <a:rPr lang="en-US" sz="1500" dirty="0">
                <a:latin typeface="+mj-lt"/>
              </a:rPr>
              <a:t>MongoDB requires a data directory to store all data. MongoDB’s default data directory path is the absolute path \data\</a:t>
            </a:r>
            <a:r>
              <a:rPr lang="en-US" sz="1500" dirty="0" err="1">
                <a:latin typeface="+mj-lt"/>
              </a:rPr>
              <a:t>db</a:t>
            </a:r>
            <a:r>
              <a:rPr lang="en-US" sz="1500" dirty="0">
                <a:latin typeface="+mj-lt"/>
              </a:rPr>
              <a:t> on the drive from which you start MongoDB. Create this folder by running the following command in a Command Prompt:</a:t>
            </a:r>
          </a:p>
          <a:p>
            <a:pPr marL="0" lvl="0" indent="0">
              <a:lnSpc>
                <a:spcPct val="80000"/>
              </a:lnSpc>
              <a:spcBef>
                <a:spcPct val="0"/>
              </a:spcBef>
              <a:buNone/>
            </a:pPr>
            <a:endParaRPr lang="en-US" sz="1500" dirty="0">
              <a:latin typeface="+mj-lt"/>
            </a:endParaRPr>
          </a:p>
          <a:p>
            <a:pPr marL="0" lvl="0" indent="0">
              <a:lnSpc>
                <a:spcPct val="80000"/>
              </a:lnSpc>
              <a:spcBef>
                <a:spcPct val="0"/>
              </a:spcBef>
              <a:buNone/>
            </a:pPr>
            <a:r>
              <a:rPr lang="en-US" sz="1500" dirty="0">
                <a:highlight>
                  <a:srgbClr val="00FFFF"/>
                </a:highlight>
                <a:latin typeface="+mj-lt"/>
              </a:rPr>
              <a:t>C: \md \data\</a:t>
            </a:r>
            <a:r>
              <a:rPr lang="en-US" sz="1500" dirty="0" err="1">
                <a:highlight>
                  <a:srgbClr val="00FFFF"/>
                </a:highlight>
                <a:latin typeface="+mj-lt"/>
              </a:rPr>
              <a:t>db</a:t>
            </a:r>
            <a:endParaRPr lang="en-US" sz="1500" dirty="0">
              <a:highlight>
                <a:srgbClr val="00FFFF"/>
              </a:highlight>
              <a:latin typeface="+mj-lt"/>
            </a:endParaRPr>
          </a:p>
          <a:p>
            <a:pPr marL="0" lvl="0" indent="0">
              <a:lnSpc>
                <a:spcPct val="80000"/>
              </a:lnSpc>
              <a:spcBef>
                <a:spcPct val="0"/>
              </a:spcBef>
              <a:buNone/>
            </a:pPr>
            <a:endParaRPr lang="en-US" sz="1500" dirty="0">
              <a:latin typeface="+mj-lt"/>
            </a:endParaRPr>
          </a:p>
        </p:txBody>
      </p:sp>
      <p:sp>
        <p:nvSpPr>
          <p:cNvPr id="13" name="Content Placeholder 1">
            <a:extLst>
              <a:ext uri="{FF2B5EF4-FFF2-40B4-BE49-F238E27FC236}">
                <a16:creationId xmlns:a16="http://schemas.microsoft.com/office/drawing/2014/main" id="{0C7F590E-106A-4274-B27B-095C96A81EDF}"/>
              </a:ext>
            </a:extLst>
          </p:cNvPr>
          <p:cNvSpPr txBox="1">
            <a:spLocks/>
          </p:cNvSpPr>
          <p:nvPr/>
        </p:nvSpPr>
        <p:spPr>
          <a:xfrm>
            <a:off x="8663942" y="3207162"/>
            <a:ext cx="3364230" cy="1443266"/>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3 : </a:t>
            </a:r>
            <a:r>
              <a:rPr lang="en-US" sz="1500" dirty="0">
                <a:latin typeface="+mj-lt"/>
              </a:rPr>
              <a:t>Start MongoDB by running command</a:t>
            </a:r>
          </a:p>
          <a:p>
            <a:pPr marL="0" lvl="0" indent="0">
              <a:lnSpc>
                <a:spcPct val="80000"/>
              </a:lnSpc>
              <a:spcBef>
                <a:spcPct val="0"/>
              </a:spcBef>
              <a:buNone/>
            </a:pPr>
            <a:endParaRPr lang="en-US" sz="1500" dirty="0">
              <a:latin typeface="+mj-lt"/>
            </a:endParaRPr>
          </a:p>
          <a:p>
            <a:pPr marL="0" lvl="0" indent="0">
              <a:lnSpc>
                <a:spcPct val="80000"/>
              </a:lnSpc>
              <a:spcBef>
                <a:spcPct val="0"/>
              </a:spcBef>
              <a:buNone/>
            </a:pPr>
            <a:r>
              <a:rPr lang="en-US" sz="1500" dirty="0">
                <a:highlight>
                  <a:srgbClr val="00FFFF"/>
                </a:highlight>
                <a:latin typeface="+mj-lt"/>
              </a:rPr>
              <a:t> "C:\Program Files\MongoDB\Server\3.6\bin\mongod.exe" </a:t>
            </a:r>
          </a:p>
          <a:p>
            <a:pPr marL="0" lvl="0" indent="0">
              <a:lnSpc>
                <a:spcPct val="80000"/>
              </a:lnSpc>
              <a:spcBef>
                <a:spcPct val="0"/>
              </a:spcBef>
              <a:buNone/>
            </a:pPr>
            <a:endParaRPr lang="en-US" sz="1500" dirty="0">
              <a:latin typeface="+mj-lt"/>
            </a:endParaRPr>
          </a:p>
        </p:txBody>
      </p:sp>
      <p:sp>
        <p:nvSpPr>
          <p:cNvPr id="14" name="Content Placeholder 1">
            <a:extLst>
              <a:ext uri="{FF2B5EF4-FFF2-40B4-BE49-F238E27FC236}">
                <a16:creationId xmlns:a16="http://schemas.microsoft.com/office/drawing/2014/main" id="{396ECDE9-3D22-4154-A289-BC77F2C87D28}"/>
              </a:ext>
            </a:extLst>
          </p:cNvPr>
          <p:cNvSpPr txBox="1">
            <a:spLocks/>
          </p:cNvSpPr>
          <p:nvPr/>
        </p:nvSpPr>
        <p:spPr>
          <a:xfrm>
            <a:off x="8663941" y="4743718"/>
            <a:ext cx="3528060" cy="1258600"/>
          </a:xfrm>
          <a:prstGeom prst="rect">
            <a:avLst/>
          </a:prstGeom>
        </p:spPr>
        <p:txBody>
          <a:bodyPr wrap="square" lIns="0" tIns="108000" rIns="7200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b="1" cap="all" dirty="0">
                <a:solidFill>
                  <a:schemeClr val="accent2"/>
                </a:solidFill>
                <a:latin typeface="Graphik Black" panose="020B0A03030202060203" pitchFamily="34" charset="0"/>
                <a:ea typeface="+mj-ea"/>
                <a:cs typeface="+mj-cs"/>
              </a:rPr>
              <a:t>STEP 4 : </a:t>
            </a:r>
            <a:r>
              <a:rPr lang="en-US" sz="1500" dirty="0">
                <a:latin typeface="+mj-lt"/>
              </a:rPr>
              <a:t>To connect to MongoDB through the ~bin.mongo.exe shell, open another Command Prompt.</a:t>
            </a:r>
          </a:p>
          <a:p>
            <a:pPr marL="0" lvl="0" indent="0">
              <a:lnSpc>
                <a:spcPct val="80000"/>
              </a:lnSpc>
              <a:spcBef>
                <a:spcPct val="0"/>
              </a:spcBef>
              <a:buNone/>
            </a:pPr>
            <a:r>
              <a:rPr lang="en-US" sz="1500" dirty="0">
                <a:latin typeface="+mj-lt"/>
              </a:rPr>
              <a:t> </a:t>
            </a:r>
          </a:p>
          <a:p>
            <a:pPr marL="0" lvl="0" indent="0">
              <a:lnSpc>
                <a:spcPct val="80000"/>
              </a:lnSpc>
              <a:spcBef>
                <a:spcPct val="0"/>
              </a:spcBef>
              <a:buNone/>
            </a:pPr>
            <a:r>
              <a:rPr lang="en-US" sz="1500" dirty="0">
                <a:highlight>
                  <a:srgbClr val="00FFFF"/>
                </a:highlight>
                <a:latin typeface="+mj-lt"/>
              </a:rPr>
              <a:t>"C:\Program Files\MongoDB\Server\3.6\bin\mongo.exe"</a:t>
            </a:r>
          </a:p>
        </p:txBody>
      </p:sp>
      <p:pic>
        <p:nvPicPr>
          <p:cNvPr id="2" name="Picture 1">
            <a:extLst>
              <a:ext uri="{FF2B5EF4-FFF2-40B4-BE49-F238E27FC236}">
                <a16:creationId xmlns:a16="http://schemas.microsoft.com/office/drawing/2014/main" id="{F8ED67DF-4F3C-498A-846B-F33A433CEEA3}"/>
              </a:ext>
            </a:extLst>
          </p:cNvPr>
          <p:cNvPicPr>
            <a:picLocks noChangeAspect="1"/>
          </p:cNvPicPr>
          <p:nvPr/>
        </p:nvPicPr>
        <p:blipFill>
          <a:blip r:embed="rId3"/>
          <a:stretch>
            <a:fillRect/>
          </a:stretch>
        </p:blipFill>
        <p:spPr>
          <a:xfrm>
            <a:off x="57149" y="1431736"/>
            <a:ext cx="8466165" cy="4546154"/>
          </a:xfrm>
          <a:prstGeom prst="rect">
            <a:avLst/>
          </a:prstGeom>
        </p:spPr>
      </p:pic>
    </p:spTree>
    <p:extLst>
      <p:ext uri="{BB962C8B-B14F-4D97-AF65-F5344CB8AC3E}">
        <p14:creationId xmlns:p14="http://schemas.microsoft.com/office/powerpoint/2010/main" val="1192875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4D93F-A931-4372-B9D2-14A0FFD5C7EF}"/>
              </a:ext>
            </a:extLst>
          </p:cNvPr>
          <p:cNvSpPr txBox="1">
            <a:spLocks/>
          </p:cNvSpPr>
          <p:nvPr/>
        </p:nvSpPr>
        <p:spPr>
          <a:xfrm>
            <a:off x="381000" y="3033962"/>
            <a:ext cx="11430000" cy="790075"/>
          </a:xfrm>
          <a:prstGeom prst="rect">
            <a:avLst/>
          </a:prstGeom>
        </p:spPr>
        <p:txBody>
          <a:bodyPr vert="horz" lIns="0" tIns="108000" rIns="0" bIns="0" rtlCol="0" anchor="ctr" anchorCtr="0">
            <a:spAutoFit/>
          </a:bodyPr>
          <a:lstStyle>
            <a:lvl1pPr marL="177800" indent="-177800" algn="l" defTabSz="914377" rtl="0" eaLnBrk="1" latinLnBrk="0" hangingPunct="1">
              <a:lnSpc>
                <a:spcPct val="90000"/>
              </a:lnSpc>
              <a:spcBef>
                <a:spcPts val="0"/>
              </a:spcBef>
              <a:spcAft>
                <a:spcPts val="60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indent="0">
              <a:lnSpc>
                <a:spcPct val="80000"/>
              </a:lnSpc>
              <a:spcAft>
                <a:spcPts val="0"/>
              </a:spcAft>
              <a:buFont typeface="Arial" panose="020B0604020202020204" pitchFamily="34" charset="0"/>
              <a:buNone/>
            </a:pPr>
            <a:r>
              <a:rPr lang="en-US" sz="5400" cap="all" dirty="0">
                <a:solidFill>
                  <a:schemeClr val="bg1"/>
                </a:solidFill>
                <a:latin typeface="Graphik Black" panose="020B0A03030202060203" pitchFamily="34" charset="0"/>
              </a:rPr>
              <a:t>Appendix</a:t>
            </a:r>
          </a:p>
        </p:txBody>
      </p:sp>
    </p:spTree>
    <p:extLst>
      <p:ext uri="{BB962C8B-B14F-4D97-AF65-F5344CB8AC3E}">
        <p14:creationId xmlns:p14="http://schemas.microsoft.com/office/powerpoint/2010/main" val="13612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7FA90C-D3D6-49C8-8B92-0ECE44A15030}"/>
              </a:ext>
            </a:extLst>
          </p:cNvPr>
          <p:cNvSpPr/>
          <p:nvPr/>
        </p:nvSpPr>
        <p:spPr>
          <a:xfrm>
            <a:off x="6096000" y="830998"/>
            <a:ext cx="5768898" cy="5737070"/>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0000"/>
              </a:lnSpc>
            </a:pPr>
            <a:endParaRPr lang="en-US" sz="1600" dirty="0" err="1"/>
          </a:p>
        </p:txBody>
      </p:sp>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node ? – Evolution of node</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606659" y="1222731"/>
            <a:ext cx="4974671" cy="454586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Browser runtime</a:t>
            </a:r>
          </a:p>
          <a:p>
            <a:pPr marL="144463" indent="-144463">
              <a:spcBef>
                <a:spcPts val="400"/>
              </a:spcBef>
            </a:pPr>
            <a:r>
              <a:rPr lang="en-US" sz="1500" dirty="0">
                <a:latin typeface="+mj-lt"/>
              </a:rPr>
              <a:t>Browser provides runtime for JavaScript code</a:t>
            </a:r>
          </a:p>
          <a:p>
            <a:pPr marL="144463" indent="-144463">
              <a:spcBef>
                <a:spcPts val="400"/>
              </a:spcBef>
            </a:pPr>
            <a:r>
              <a:rPr lang="en-US" sz="1500" dirty="0">
                <a:latin typeface="+mj-lt"/>
              </a:rPr>
              <a:t>Each browser has different JavaScript engines</a:t>
            </a:r>
          </a:p>
          <a:p>
            <a:pPr marL="328613" lvl="1" indent="-144463"/>
            <a:r>
              <a:rPr lang="en-US" sz="1500" dirty="0">
                <a:latin typeface="+mj-lt"/>
              </a:rPr>
              <a:t>Internet explorer – Chakra</a:t>
            </a:r>
          </a:p>
          <a:p>
            <a:pPr marL="328613" lvl="1" indent="-144463"/>
            <a:r>
              <a:rPr lang="en-US" sz="1500" dirty="0">
                <a:latin typeface="+mj-lt"/>
              </a:rPr>
              <a:t>Chrome – V8</a:t>
            </a:r>
          </a:p>
          <a:p>
            <a:pPr marL="328613" lvl="1" indent="-144463"/>
            <a:r>
              <a:rPr lang="en-US" sz="1500" dirty="0">
                <a:latin typeface="+mj-lt"/>
              </a:rPr>
              <a:t>Firefox - Spider Monkey</a:t>
            </a:r>
          </a:p>
          <a:p>
            <a:pPr marL="144463" indent="-144463"/>
            <a:r>
              <a:rPr lang="en-US" sz="1500" dirty="0">
                <a:latin typeface="+mj-lt"/>
              </a:rPr>
              <a:t>Up to 2009 JavaScript could execute only inside a browser</a:t>
            </a:r>
          </a:p>
          <a:p>
            <a:pPr marL="144463" indent="-144463"/>
            <a:r>
              <a:rPr lang="en-US" sz="1500" dirty="0">
                <a:latin typeface="+mj-lt"/>
              </a:rPr>
              <a:t>Ryan Dhal – Creator of node thought of executing JavaScript outside outside browser</a:t>
            </a:r>
          </a:p>
          <a:p>
            <a:pPr marL="144463" indent="-144463"/>
            <a:r>
              <a:rPr lang="en-US" sz="1500" b="1" dirty="0">
                <a:solidFill>
                  <a:schemeClr val="accent2">
                    <a:lumMod val="75000"/>
                  </a:schemeClr>
                </a:solidFill>
                <a:latin typeface="+mj-lt"/>
              </a:rPr>
              <a:t>V8 is an open source JavaScript Engine written in C++ and used in google chrome browser</a:t>
            </a:r>
          </a:p>
          <a:p>
            <a:pPr marL="144463" indent="-144463"/>
            <a:r>
              <a:rPr lang="en-US" sz="1500" b="1" dirty="0">
                <a:solidFill>
                  <a:schemeClr val="accent2">
                    <a:lumMod val="75000"/>
                  </a:schemeClr>
                </a:solidFill>
                <a:latin typeface="+mj-lt"/>
              </a:rPr>
              <a:t>V8 engine was taken out of chrome and embedded in a C++ program . This was called as NODE, a runtime environment for JavaScript  outside browser</a:t>
            </a:r>
          </a:p>
          <a:p>
            <a:pPr marL="144463" indent="-144463"/>
            <a:r>
              <a:rPr lang="en-US" sz="1500" b="1" dirty="0">
                <a:solidFill>
                  <a:schemeClr val="accent2">
                    <a:lumMod val="75000"/>
                  </a:schemeClr>
                </a:solidFill>
                <a:latin typeface="+mj-lt"/>
              </a:rPr>
              <a:t>Nodejs Runs on V8 Engine , 40% JavaScript and 60% C++</a:t>
            </a:r>
          </a:p>
          <a:p>
            <a:pPr marL="144463" indent="-144463"/>
            <a:endParaRPr lang="en-US" sz="1500" dirty="0">
              <a:latin typeface="+mj-lt"/>
            </a:endParaRPr>
          </a:p>
          <a:p>
            <a:pPr marL="328613" lvl="1" indent="-144463"/>
            <a:endParaRPr lang="en-US" sz="1500" dirty="0">
              <a:latin typeface="+mj-lt"/>
            </a:endParaRPr>
          </a:p>
        </p:txBody>
      </p:sp>
      <p:sp>
        <p:nvSpPr>
          <p:cNvPr id="7" name="Rectangle 6">
            <a:extLst>
              <a:ext uri="{FF2B5EF4-FFF2-40B4-BE49-F238E27FC236}">
                <a16:creationId xmlns:a16="http://schemas.microsoft.com/office/drawing/2014/main" id="{577E9ABF-955E-494B-9E0C-8D3BE1F056C1}"/>
              </a:ext>
            </a:extLst>
          </p:cNvPr>
          <p:cNvSpPr/>
          <p:nvPr/>
        </p:nvSpPr>
        <p:spPr>
          <a:xfrm>
            <a:off x="6542989" y="1367355"/>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Java Script Code</a:t>
            </a:r>
          </a:p>
        </p:txBody>
      </p:sp>
      <p:sp>
        <p:nvSpPr>
          <p:cNvPr id="9" name="Rectangle 8">
            <a:extLst>
              <a:ext uri="{FF2B5EF4-FFF2-40B4-BE49-F238E27FC236}">
                <a16:creationId xmlns:a16="http://schemas.microsoft.com/office/drawing/2014/main" id="{548C07B1-31CB-4B83-9FBE-6E10C0E94781}"/>
              </a:ext>
            </a:extLst>
          </p:cNvPr>
          <p:cNvSpPr/>
          <p:nvPr/>
        </p:nvSpPr>
        <p:spPr>
          <a:xfrm>
            <a:off x="10487741" y="1374158"/>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lnSpc>
                <a:spcPct val="90000"/>
              </a:lnSpc>
            </a:pPr>
            <a:r>
              <a:rPr lang="en-US" sz="1600" dirty="0"/>
              <a:t>Machine Code</a:t>
            </a:r>
          </a:p>
        </p:txBody>
      </p:sp>
      <p:sp>
        <p:nvSpPr>
          <p:cNvPr id="8" name="Oval 7">
            <a:extLst>
              <a:ext uri="{FF2B5EF4-FFF2-40B4-BE49-F238E27FC236}">
                <a16:creationId xmlns:a16="http://schemas.microsoft.com/office/drawing/2014/main" id="{16923CB4-08A9-4D85-B1EF-67F12A15E54E}"/>
              </a:ext>
            </a:extLst>
          </p:cNvPr>
          <p:cNvSpPr/>
          <p:nvPr/>
        </p:nvSpPr>
        <p:spPr>
          <a:xfrm>
            <a:off x="8438695" y="1232816"/>
            <a:ext cx="1471961" cy="1085572"/>
          </a:xfrm>
          <a:prstGeom prst="ellipse">
            <a:avLst/>
          </a:prstGeom>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lnSpc>
                <a:spcPct val="90000"/>
              </a:lnSpc>
            </a:pPr>
            <a:r>
              <a:rPr lang="en-US" sz="1600" dirty="0"/>
              <a:t>JavaScript</a:t>
            </a:r>
          </a:p>
          <a:p>
            <a:pPr algn="ctr">
              <a:lnSpc>
                <a:spcPct val="90000"/>
              </a:lnSpc>
            </a:pPr>
            <a:r>
              <a:rPr lang="en-US" sz="1600" dirty="0"/>
              <a:t>Engine</a:t>
            </a:r>
          </a:p>
        </p:txBody>
      </p:sp>
      <p:cxnSp>
        <p:nvCxnSpPr>
          <p:cNvPr id="16" name="Straight Arrow Connector 15">
            <a:extLst>
              <a:ext uri="{FF2B5EF4-FFF2-40B4-BE49-F238E27FC236}">
                <a16:creationId xmlns:a16="http://schemas.microsoft.com/office/drawing/2014/main" id="{1F54274B-97EC-4344-A2B1-3BEA3BAF81D9}"/>
              </a:ext>
            </a:extLst>
          </p:cNvPr>
          <p:cNvCxnSpPr>
            <a:cxnSpLocks/>
            <a:stCxn id="7" idx="3"/>
            <a:endCxn id="8" idx="2"/>
          </p:cNvCxnSpPr>
          <p:nvPr/>
        </p:nvCxnSpPr>
        <p:spPr>
          <a:xfrm>
            <a:off x="7747321" y="1768799"/>
            <a:ext cx="691374" cy="68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897C4ADD-ECC4-40D6-B85B-EC91670C9900}"/>
              </a:ext>
            </a:extLst>
          </p:cNvPr>
          <p:cNvCxnSpPr>
            <a:cxnSpLocks/>
            <a:stCxn id="8" idx="6"/>
            <a:endCxn id="9" idx="1"/>
          </p:cNvCxnSpPr>
          <p:nvPr/>
        </p:nvCxnSpPr>
        <p:spPr>
          <a:xfrm>
            <a:off x="9910656" y="1775602"/>
            <a:ext cx="577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a:extLst>
              <a:ext uri="{FF2B5EF4-FFF2-40B4-BE49-F238E27FC236}">
                <a16:creationId xmlns:a16="http://schemas.microsoft.com/office/drawing/2014/main" id="{1CB57137-F99A-4A26-ACC3-EF665FE7F938}"/>
              </a:ext>
            </a:extLst>
          </p:cNvPr>
          <p:cNvPicPr>
            <a:picLocks noChangeAspect="1"/>
          </p:cNvPicPr>
          <p:nvPr/>
        </p:nvPicPr>
        <p:blipFill>
          <a:blip r:embed="rId3"/>
          <a:stretch>
            <a:fillRect/>
          </a:stretch>
        </p:blipFill>
        <p:spPr>
          <a:xfrm>
            <a:off x="7401801" y="2891465"/>
            <a:ext cx="3545747" cy="1399707"/>
          </a:xfrm>
          <a:prstGeom prst="rect">
            <a:avLst/>
          </a:prstGeom>
        </p:spPr>
      </p:pic>
      <p:sp>
        <p:nvSpPr>
          <p:cNvPr id="27" name="Rectangle 26">
            <a:extLst>
              <a:ext uri="{FF2B5EF4-FFF2-40B4-BE49-F238E27FC236}">
                <a16:creationId xmlns:a16="http://schemas.microsoft.com/office/drawing/2014/main" id="{DDACDDD4-E0F7-4F59-A97B-2FA1DD734DE6}"/>
              </a:ext>
            </a:extLst>
          </p:cNvPr>
          <p:cNvSpPr/>
          <p:nvPr/>
        </p:nvSpPr>
        <p:spPr>
          <a:xfrm>
            <a:off x="6966733" y="4864250"/>
            <a:ext cx="1519343" cy="1496340"/>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t" anchorCtr="0"/>
          <a:lstStyle/>
          <a:p>
            <a:pPr algn="ctr">
              <a:lnSpc>
                <a:spcPct val="90000"/>
              </a:lnSpc>
            </a:pPr>
            <a:r>
              <a:rPr lang="en-US" sz="1600" dirty="0"/>
              <a:t>Chrome</a:t>
            </a:r>
          </a:p>
        </p:txBody>
      </p:sp>
      <p:sp>
        <p:nvSpPr>
          <p:cNvPr id="28" name="Rectangle 27">
            <a:extLst>
              <a:ext uri="{FF2B5EF4-FFF2-40B4-BE49-F238E27FC236}">
                <a16:creationId xmlns:a16="http://schemas.microsoft.com/office/drawing/2014/main" id="{A10DAEB7-1256-4ED6-8835-602F71382D14}"/>
              </a:ext>
            </a:extLst>
          </p:cNvPr>
          <p:cNvSpPr/>
          <p:nvPr/>
        </p:nvSpPr>
        <p:spPr>
          <a:xfrm>
            <a:off x="9676629" y="4836820"/>
            <a:ext cx="1519343" cy="1496340"/>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t" anchorCtr="0"/>
          <a:lstStyle/>
          <a:p>
            <a:pPr algn="ctr">
              <a:lnSpc>
                <a:spcPct val="90000"/>
              </a:lnSpc>
            </a:pPr>
            <a:r>
              <a:rPr lang="en-US" sz="1600" dirty="0"/>
              <a:t>Node.exe</a:t>
            </a:r>
          </a:p>
        </p:txBody>
      </p:sp>
      <p:sp>
        <p:nvSpPr>
          <p:cNvPr id="29" name="Rectangle 28">
            <a:extLst>
              <a:ext uri="{FF2B5EF4-FFF2-40B4-BE49-F238E27FC236}">
                <a16:creationId xmlns:a16="http://schemas.microsoft.com/office/drawing/2014/main" id="{D3153F72-C135-4550-9CED-B61498A3F0AB}"/>
              </a:ext>
            </a:extLst>
          </p:cNvPr>
          <p:cNvSpPr/>
          <p:nvPr/>
        </p:nvSpPr>
        <p:spPr>
          <a:xfrm>
            <a:off x="7316555" y="5349790"/>
            <a:ext cx="806354" cy="515004"/>
          </a:xfrm>
          <a:prstGeom prst="rect">
            <a:avLst/>
          </a:prstGeom>
          <a:solidFill>
            <a:srgbClr val="FFC000"/>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V8 Engine</a:t>
            </a:r>
          </a:p>
        </p:txBody>
      </p:sp>
      <p:sp>
        <p:nvSpPr>
          <p:cNvPr id="30" name="Rectangle 29">
            <a:extLst>
              <a:ext uri="{FF2B5EF4-FFF2-40B4-BE49-F238E27FC236}">
                <a16:creationId xmlns:a16="http://schemas.microsoft.com/office/drawing/2014/main" id="{D55F4C66-6413-4238-8CD7-1FB9CC9F6DDC}"/>
              </a:ext>
            </a:extLst>
          </p:cNvPr>
          <p:cNvSpPr/>
          <p:nvPr/>
        </p:nvSpPr>
        <p:spPr>
          <a:xfrm>
            <a:off x="10033123" y="5323618"/>
            <a:ext cx="806354" cy="515004"/>
          </a:xfrm>
          <a:prstGeom prst="rect">
            <a:avLst/>
          </a:prstGeom>
          <a:solidFill>
            <a:srgbClr val="FFC000"/>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V8 Engine</a:t>
            </a:r>
          </a:p>
        </p:txBody>
      </p:sp>
    </p:spTree>
    <p:extLst>
      <p:ext uri="{BB962C8B-B14F-4D97-AF65-F5344CB8AC3E}">
        <p14:creationId xmlns:p14="http://schemas.microsoft.com/office/powerpoint/2010/main" val="123816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9" grpId="0" animBg="1"/>
      <p:bldP spid="8" grpId="0" animBg="1"/>
      <p:bldP spid="27"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What is node? </a:t>
            </a:r>
          </a:p>
        </p:txBody>
      </p:sp>
      <p:pic>
        <p:nvPicPr>
          <p:cNvPr id="5" name="Picture 4">
            <a:extLst>
              <a:ext uri="{FF2B5EF4-FFF2-40B4-BE49-F238E27FC236}">
                <a16:creationId xmlns:a16="http://schemas.microsoft.com/office/drawing/2014/main" id="{3DCD2A89-867F-4D61-B761-AD375C6314EB}"/>
              </a:ext>
            </a:extLst>
          </p:cNvPr>
          <p:cNvPicPr>
            <a:picLocks noChangeAspect="1"/>
          </p:cNvPicPr>
          <p:nvPr/>
        </p:nvPicPr>
        <p:blipFill>
          <a:blip r:embed="rId3"/>
          <a:stretch>
            <a:fillRect/>
          </a:stretch>
        </p:blipFill>
        <p:spPr>
          <a:xfrm>
            <a:off x="680620" y="1041505"/>
            <a:ext cx="3777425" cy="1093362"/>
          </a:xfrm>
          <a:prstGeom prst="rect">
            <a:avLst/>
          </a:prstGeom>
        </p:spPr>
      </p:pic>
      <p:pic>
        <p:nvPicPr>
          <p:cNvPr id="6" name="Picture 5">
            <a:extLst>
              <a:ext uri="{FF2B5EF4-FFF2-40B4-BE49-F238E27FC236}">
                <a16:creationId xmlns:a16="http://schemas.microsoft.com/office/drawing/2014/main" id="{DF05DB02-72B2-4E93-9DA1-6F1B86779078}"/>
              </a:ext>
            </a:extLst>
          </p:cNvPr>
          <p:cNvPicPr>
            <a:picLocks noChangeAspect="1"/>
          </p:cNvPicPr>
          <p:nvPr/>
        </p:nvPicPr>
        <p:blipFill>
          <a:blip r:embed="rId4"/>
          <a:stretch>
            <a:fillRect/>
          </a:stretch>
        </p:blipFill>
        <p:spPr>
          <a:xfrm>
            <a:off x="680619" y="2427599"/>
            <a:ext cx="3777425" cy="1137235"/>
          </a:xfrm>
          <a:prstGeom prst="rect">
            <a:avLst/>
          </a:prstGeom>
        </p:spPr>
      </p:pic>
      <p:pic>
        <p:nvPicPr>
          <p:cNvPr id="8" name="Picture 7">
            <a:extLst>
              <a:ext uri="{FF2B5EF4-FFF2-40B4-BE49-F238E27FC236}">
                <a16:creationId xmlns:a16="http://schemas.microsoft.com/office/drawing/2014/main" id="{8DA3B98F-F153-410C-AF86-2114C39FB1F4}"/>
              </a:ext>
            </a:extLst>
          </p:cNvPr>
          <p:cNvPicPr>
            <a:picLocks noChangeAspect="1"/>
          </p:cNvPicPr>
          <p:nvPr/>
        </p:nvPicPr>
        <p:blipFill>
          <a:blip r:embed="rId5"/>
          <a:stretch>
            <a:fillRect/>
          </a:stretch>
        </p:blipFill>
        <p:spPr>
          <a:xfrm>
            <a:off x="594032" y="3857566"/>
            <a:ext cx="3864012" cy="1043752"/>
          </a:xfrm>
          <a:prstGeom prst="rect">
            <a:avLst/>
          </a:prstGeom>
        </p:spPr>
      </p:pic>
      <p:pic>
        <p:nvPicPr>
          <p:cNvPr id="4" name="Content Placeholder 3">
            <a:extLst>
              <a:ext uri="{FF2B5EF4-FFF2-40B4-BE49-F238E27FC236}">
                <a16:creationId xmlns:a16="http://schemas.microsoft.com/office/drawing/2014/main" id="{0C6864A8-D334-43F3-908F-794F43601EDE}"/>
              </a:ext>
            </a:extLst>
          </p:cNvPr>
          <p:cNvPicPr>
            <a:picLocks noGrp="1" noChangeAspect="1"/>
          </p:cNvPicPr>
          <p:nvPr>
            <p:ph sz="quarter" idx="18"/>
          </p:nvPr>
        </p:nvPicPr>
        <p:blipFill>
          <a:blip r:embed="rId6"/>
          <a:stretch>
            <a:fillRect/>
          </a:stretch>
        </p:blipFill>
        <p:spPr>
          <a:xfrm>
            <a:off x="8742205" y="2232557"/>
            <a:ext cx="1111636" cy="378654"/>
          </a:xfrm>
          <a:prstGeom prst="rect">
            <a:avLst/>
          </a:prstGeom>
        </p:spPr>
      </p:pic>
      <p:sp>
        <p:nvSpPr>
          <p:cNvPr id="9" name="Content Placeholder 1">
            <a:extLst>
              <a:ext uri="{FF2B5EF4-FFF2-40B4-BE49-F238E27FC236}">
                <a16:creationId xmlns:a16="http://schemas.microsoft.com/office/drawing/2014/main" id="{ADAE6865-1C1C-4378-BC5E-17C2ACA4C0E6}"/>
              </a:ext>
            </a:extLst>
          </p:cNvPr>
          <p:cNvSpPr txBox="1">
            <a:spLocks/>
          </p:cNvSpPr>
          <p:nvPr/>
        </p:nvSpPr>
        <p:spPr>
          <a:xfrm>
            <a:off x="5059409" y="2911204"/>
            <a:ext cx="3512129" cy="5037276"/>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Why/WHEN to use node</a:t>
            </a:r>
          </a:p>
          <a:p>
            <a:pPr marL="144463" indent="-144463">
              <a:spcBef>
                <a:spcPts val="400"/>
              </a:spcBef>
            </a:pPr>
            <a:r>
              <a:rPr lang="en-US" dirty="0">
                <a:latin typeface="+mj-lt"/>
              </a:rPr>
              <a:t>Great for prototyping and agile development</a:t>
            </a:r>
          </a:p>
          <a:p>
            <a:pPr marL="144463" indent="-144463">
              <a:spcBef>
                <a:spcPts val="400"/>
              </a:spcBef>
            </a:pPr>
            <a:r>
              <a:rPr lang="en-US" dirty="0">
                <a:latin typeface="+mj-lt"/>
              </a:rPr>
              <a:t>Good for creating streaming based </a:t>
            </a:r>
            <a:r>
              <a:rPr lang="en-US" dirty="0" err="1">
                <a:latin typeface="+mj-lt"/>
              </a:rPr>
              <a:t>realtime</a:t>
            </a:r>
            <a:r>
              <a:rPr lang="en-US" dirty="0">
                <a:latin typeface="+mj-lt"/>
              </a:rPr>
              <a:t> services, web chat applications, static file servers Etc.</a:t>
            </a:r>
          </a:p>
          <a:p>
            <a:pPr marL="144463" indent="-144463">
              <a:spcBef>
                <a:spcPts val="400"/>
              </a:spcBef>
            </a:pPr>
            <a:r>
              <a:rPr lang="en-US" dirty="0">
                <a:latin typeface="+mj-lt"/>
              </a:rPr>
              <a:t>Superfast and highly scalable</a:t>
            </a:r>
          </a:p>
          <a:p>
            <a:pPr marL="144463" indent="-144463">
              <a:spcBef>
                <a:spcPts val="400"/>
              </a:spcBef>
            </a:pPr>
            <a:r>
              <a:rPr lang="en-US" dirty="0">
                <a:latin typeface="+mj-lt"/>
              </a:rPr>
              <a:t>JavaScript everywhere- Client side &amp; Server Side</a:t>
            </a:r>
          </a:p>
          <a:p>
            <a:pPr marL="144463" indent="-144463">
              <a:spcBef>
                <a:spcPts val="400"/>
              </a:spcBef>
            </a:pPr>
            <a:r>
              <a:rPr lang="en-US" dirty="0">
                <a:latin typeface="+mj-lt"/>
              </a:rPr>
              <a:t>Large ecosystem of open-source libs</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
        <p:nvSpPr>
          <p:cNvPr id="10" name="Rectangle 9">
            <a:extLst>
              <a:ext uri="{FF2B5EF4-FFF2-40B4-BE49-F238E27FC236}">
                <a16:creationId xmlns:a16="http://schemas.microsoft.com/office/drawing/2014/main" id="{F12AD761-88A8-4600-962D-A2AA3FF472E6}"/>
              </a:ext>
            </a:extLst>
          </p:cNvPr>
          <p:cNvSpPr/>
          <p:nvPr/>
        </p:nvSpPr>
        <p:spPr>
          <a:xfrm>
            <a:off x="5436783" y="691259"/>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Web App</a:t>
            </a:r>
          </a:p>
        </p:txBody>
      </p:sp>
      <p:sp>
        <p:nvSpPr>
          <p:cNvPr id="11" name="Rectangle 10">
            <a:extLst>
              <a:ext uri="{FF2B5EF4-FFF2-40B4-BE49-F238E27FC236}">
                <a16:creationId xmlns:a16="http://schemas.microsoft.com/office/drawing/2014/main" id="{7AE271DD-F4A2-42C1-B1D6-5576DFE99306}"/>
              </a:ext>
            </a:extLst>
          </p:cNvPr>
          <p:cNvSpPr/>
          <p:nvPr/>
        </p:nvSpPr>
        <p:spPr>
          <a:xfrm>
            <a:off x="5436783" y="1870858"/>
            <a:ext cx="1204332" cy="802888"/>
          </a:xfrm>
          <a:prstGeom prst="rect">
            <a:avLst/>
          </a:prstGeom>
          <a:solidFill>
            <a:srgbClr val="000066"/>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Mobile App</a:t>
            </a:r>
          </a:p>
        </p:txBody>
      </p:sp>
      <p:sp>
        <p:nvSpPr>
          <p:cNvPr id="12" name="Rectangle 11">
            <a:extLst>
              <a:ext uri="{FF2B5EF4-FFF2-40B4-BE49-F238E27FC236}">
                <a16:creationId xmlns:a16="http://schemas.microsoft.com/office/drawing/2014/main" id="{86E888D8-C798-4AAD-8A26-FDC7465EF2ED}"/>
              </a:ext>
            </a:extLst>
          </p:cNvPr>
          <p:cNvSpPr/>
          <p:nvPr/>
        </p:nvSpPr>
        <p:spPr>
          <a:xfrm>
            <a:off x="8571538" y="1317768"/>
            <a:ext cx="1204332" cy="802888"/>
          </a:xfrm>
          <a:prstGeom prst="rect">
            <a:avLst/>
          </a:prstGeom>
          <a:solidFill>
            <a:srgbClr val="BD001D"/>
          </a:solidFill>
          <a:ln w="38100">
            <a:solidFill>
              <a:srgbClr val="FFFFFF"/>
            </a:solidFill>
          </a:ln>
        </p:spPr>
        <p:style>
          <a:lnRef idx="0">
            <a:schemeClr val="accent6"/>
          </a:lnRef>
          <a:fillRef idx="3">
            <a:schemeClr val="accent6"/>
          </a:fillRef>
          <a:effectRef idx="3">
            <a:schemeClr val="accent6"/>
          </a:effectRef>
          <a:fontRef idx="minor">
            <a:schemeClr val="lt1"/>
          </a:fontRef>
        </p:style>
        <p:txBody>
          <a:bodyPr lIns="54000" tIns="54000" rIns="54000" bIns="54000" rtlCol="0" anchor="ctr"/>
          <a:lstStyle/>
          <a:p>
            <a:pPr algn="ctr">
              <a:lnSpc>
                <a:spcPct val="90000"/>
              </a:lnSpc>
            </a:pPr>
            <a:r>
              <a:rPr lang="en-US" sz="1600" dirty="0"/>
              <a:t>Back end</a:t>
            </a:r>
          </a:p>
          <a:p>
            <a:pPr algn="ctr">
              <a:lnSpc>
                <a:spcPct val="90000"/>
              </a:lnSpc>
            </a:pPr>
            <a:r>
              <a:rPr lang="en-US" sz="1600" dirty="0"/>
              <a:t>Services</a:t>
            </a:r>
          </a:p>
        </p:txBody>
      </p:sp>
      <p:cxnSp>
        <p:nvCxnSpPr>
          <p:cNvPr id="13" name="Straight Arrow Connector 12">
            <a:extLst>
              <a:ext uri="{FF2B5EF4-FFF2-40B4-BE49-F238E27FC236}">
                <a16:creationId xmlns:a16="http://schemas.microsoft.com/office/drawing/2014/main" id="{D744D5A0-91CF-4971-AD1B-806A7BFA03AE}"/>
              </a:ext>
            </a:extLst>
          </p:cNvPr>
          <p:cNvCxnSpPr>
            <a:cxnSpLocks/>
            <a:stCxn id="10" idx="3"/>
            <a:endCxn id="12" idx="1"/>
          </p:cNvCxnSpPr>
          <p:nvPr/>
        </p:nvCxnSpPr>
        <p:spPr>
          <a:xfrm>
            <a:off x="6641115" y="1092703"/>
            <a:ext cx="1930423" cy="626509"/>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02F345C8-2935-4C26-AB59-ADCB61B04D31}"/>
              </a:ext>
            </a:extLst>
          </p:cNvPr>
          <p:cNvCxnSpPr>
            <a:cxnSpLocks/>
            <a:stCxn id="11" idx="3"/>
            <a:endCxn id="12" idx="1"/>
          </p:cNvCxnSpPr>
          <p:nvPr/>
        </p:nvCxnSpPr>
        <p:spPr>
          <a:xfrm flipV="1">
            <a:off x="6641115" y="1719212"/>
            <a:ext cx="1930423" cy="553090"/>
          </a:xfrm>
          <a:prstGeom prst="straightConnector1">
            <a:avLst/>
          </a:prstGeom>
          <a:ln>
            <a:prstDash val="lgDash"/>
            <a:tailEnd type="triangle"/>
          </a:ln>
        </p:spPr>
        <p:style>
          <a:lnRef idx="3">
            <a:schemeClr val="dk1"/>
          </a:lnRef>
          <a:fillRef idx="0">
            <a:schemeClr val="dk1"/>
          </a:fillRef>
          <a:effectRef idx="2">
            <a:schemeClr val="dk1"/>
          </a:effectRef>
          <a:fontRef idx="minor">
            <a:schemeClr val="tx1"/>
          </a:fontRef>
        </p:style>
      </p:cxnSp>
      <p:sp>
        <p:nvSpPr>
          <p:cNvPr id="14" name="Content Placeholder 1">
            <a:extLst>
              <a:ext uri="{FF2B5EF4-FFF2-40B4-BE49-F238E27FC236}">
                <a16:creationId xmlns:a16="http://schemas.microsoft.com/office/drawing/2014/main" id="{02C060AD-8C04-4B3A-B652-C4D29EBEB978}"/>
              </a:ext>
            </a:extLst>
          </p:cNvPr>
          <p:cNvSpPr txBox="1">
            <a:spLocks/>
          </p:cNvSpPr>
          <p:nvPr/>
        </p:nvSpPr>
        <p:spPr>
          <a:xfrm>
            <a:off x="8679871" y="2911205"/>
            <a:ext cx="3058473" cy="2718693"/>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WHEN NOT to use node</a:t>
            </a:r>
          </a:p>
          <a:p>
            <a:pPr marL="144463" indent="-144463">
              <a:spcBef>
                <a:spcPts val="400"/>
              </a:spcBef>
            </a:pPr>
            <a:r>
              <a:rPr lang="en-US" dirty="0">
                <a:latin typeface="+mj-lt"/>
              </a:rPr>
              <a:t>Data Calculations</a:t>
            </a:r>
          </a:p>
          <a:p>
            <a:pPr marL="144463" indent="-144463">
              <a:spcBef>
                <a:spcPts val="400"/>
              </a:spcBef>
            </a:pPr>
            <a:r>
              <a:rPr lang="en-US" dirty="0">
                <a:latin typeface="+mj-lt"/>
              </a:rPr>
              <a:t>Processor Intensive</a:t>
            </a:r>
          </a:p>
          <a:p>
            <a:pPr marL="144463" indent="-144463">
              <a:spcBef>
                <a:spcPts val="400"/>
              </a:spcBef>
            </a:pPr>
            <a:r>
              <a:rPr lang="en-US" dirty="0">
                <a:latin typeface="+mj-lt"/>
              </a:rPr>
              <a:t>Blocking Operations</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spTree>
    <p:extLst>
      <p:ext uri="{BB962C8B-B14F-4D97-AF65-F5344CB8AC3E}">
        <p14:creationId xmlns:p14="http://schemas.microsoft.com/office/powerpoint/2010/main" val="344432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Companies using node?</a:t>
            </a:r>
          </a:p>
        </p:txBody>
      </p:sp>
      <p:pic>
        <p:nvPicPr>
          <p:cNvPr id="10" name="Picture 9">
            <a:extLst>
              <a:ext uri="{FF2B5EF4-FFF2-40B4-BE49-F238E27FC236}">
                <a16:creationId xmlns:a16="http://schemas.microsoft.com/office/drawing/2014/main" id="{5AF5999D-3ED0-41C5-833F-9E320F99A534}"/>
              </a:ext>
            </a:extLst>
          </p:cNvPr>
          <p:cNvPicPr>
            <a:picLocks noChangeAspect="1"/>
          </p:cNvPicPr>
          <p:nvPr/>
        </p:nvPicPr>
        <p:blipFill>
          <a:blip r:embed="rId2"/>
          <a:stretch>
            <a:fillRect/>
          </a:stretch>
        </p:blipFill>
        <p:spPr>
          <a:xfrm>
            <a:off x="509746" y="1828670"/>
            <a:ext cx="4182655" cy="3456389"/>
          </a:xfrm>
          <a:prstGeom prst="rect">
            <a:avLst/>
          </a:prstGeom>
        </p:spPr>
      </p:pic>
      <p:pic>
        <p:nvPicPr>
          <p:cNvPr id="12" name="Picture 11">
            <a:extLst>
              <a:ext uri="{FF2B5EF4-FFF2-40B4-BE49-F238E27FC236}">
                <a16:creationId xmlns:a16="http://schemas.microsoft.com/office/drawing/2014/main" id="{66D62A1E-4699-45AD-B4C4-C33ACD5A28F6}"/>
              </a:ext>
            </a:extLst>
          </p:cNvPr>
          <p:cNvPicPr>
            <a:picLocks noChangeAspect="1"/>
          </p:cNvPicPr>
          <p:nvPr/>
        </p:nvPicPr>
        <p:blipFill>
          <a:blip r:embed="rId3"/>
          <a:stretch>
            <a:fillRect/>
          </a:stretch>
        </p:blipFill>
        <p:spPr>
          <a:xfrm>
            <a:off x="509746" y="1308996"/>
            <a:ext cx="1511435" cy="458581"/>
          </a:xfrm>
          <a:prstGeom prst="rect">
            <a:avLst/>
          </a:prstGeom>
        </p:spPr>
      </p:pic>
      <p:sp>
        <p:nvSpPr>
          <p:cNvPr id="14" name="Content Placeholder 1">
            <a:extLst>
              <a:ext uri="{FF2B5EF4-FFF2-40B4-BE49-F238E27FC236}">
                <a16:creationId xmlns:a16="http://schemas.microsoft.com/office/drawing/2014/main" id="{FC956D87-C580-460E-83B6-8B20D0C542CA}"/>
              </a:ext>
            </a:extLst>
          </p:cNvPr>
          <p:cNvSpPr txBox="1">
            <a:spLocks/>
          </p:cNvSpPr>
          <p:nvPr/>
        </p:nvSpPr>
        <p:spPr>
          <a:xfrm>
            <a:off x="877854" y="961766"/>
            <a:ext cx="3422708" cy="1733808"/>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cap="all" dirty="0">
                <a:solidFill>
                  <a:schemeClr val="accent2"/>
                </a:solidFill>
                <a:latin typeface="Graphik Black" panose="020B0A03030202060203" pitchFamily="34" charset="0"/>
              </a:rPr>
              <a:t>EXAMPLE : FACT CHECK</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2" name="Picture 1">
            <a:extLst>
              <a:ext uri="{FF2B5EF4-FFF2-40B4-BE49-F238E27FC236}">
                <a16:creationId xmlns:a16="http://schemas.microsoft.com/office/drawing/2014/main" id="{61E29D36-9554-4A9F-85EB-59EDC4DDD620}"/>
              </a:ext>
            </a:extLst>
          </p:cNvPr>
          <p:cNvPicPr>
            <a:picLocks noChangeAspect="1"/>
          </p:cNvPicPr>
          <p:nvPr/>
        </p:nvPicPr>
        <p:blipFill>
          <a:blip r:embed="rId4"/>
          <a:stretch>
            <a:fillRect/>
          </a:stretch>
        </p:blipFill>
        <p:spPr>
          <a:xfrm>
            <a:off x="5472564" y="1117125"/>
            <a:ext cx="6125939" cy="4322787"/>
          </a:xfrm>
          <a:prstGeom prst="rect">
            <a:avLst/>
          </a:prstGeom>
        </p:spPr>
      </p:pic>
    </p:spTree>
    <p:extLst>
      <p:ext uri="{BB962C8B-B14F-4D97-AF65-F5344CB8AC3E}">
        <p14:creationId xmlns:p14="http://schemas.microsoft.com/office/powerpoint/2010/main" val="241759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features of node</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510331" y="1709035"/>
            <a:ext cx="5034792" cy="4740785"/>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features of node</a:t>
            </a:r>
          </a:p>
          <a:p>
            <a:pPr marL="144463" indent="-144463">
              <a:spcBef>
                <a:spcPts val="400"/>
              </a:spcBef>
            </a:pPr>
            <a:r>
              <a:rPr lang="en-US" sz="1500" dirty="0">
                <a:latin typeface="+mj-lt"/>
              </a:rPr>
              <a:t>Similar to browser, Node is a runtime time environment for JavaScript code outside browser</a:t>
            </a:r>
          </a:p>
          <a:p>
            <a:pPr marL="144463" indent="-144463">
              <a:spcBef>
                <a:spcPts val="400"/>
              </a:spcBef>
            </a:pPr>
            <a:r>
              <a:rPr lang="en-US" sz="1500" dirty="0">
                <a:latin typeface="+mj-lt"/>
              </a:rPr>
              <a:t>Node will not have any objects to deal with html like </a:t>
            </a:r>
            <a:r>
              <a:rPr lang="en-US" sz="1500" dirty="0" err="1">
                <a:latin typeface="+mj-lt"/>
              </a:rPr>
              <a:t>document.getElementById</a:t>
            </a:r>
            <a:endParaRPr lang="en-US" sz="1500" dirty="0">
              <a:latin typeface="+mj-lt"/>
            </a:endParaRPr>
          </a:p>
          <a:p>
            <a:pPr marL="144463" indent="-144463">
              <a:spcBef>
                <a:spcPts val="400"/>
              </a:spcBef>
            </a:pPr>
            <a:r>
              <a:rPr lang="en-US" sz="1500" dirty="0">
                <a:latin typeface="+mj-lt"/>
              </a:rPr>
              <a:t>Node will have additional capability to</a:t>
            </a:r>
          </a:p>
          <a:p>
            <a:pPr marL="328613" lvl="1" indent="-144463"/>
            <a:r>
              <a:rPr lang="en-US" sz="1500" dirty="0">
                <a:latin typeface="+mj-lt"/>
              </a:rPr>
              <a:t>Talk to file system or n/w</a:t>
            </a:r>
          </a:p>
          <a:p>
            <a:pPr marL="328613" lvl="1" indent="-144463"/>
            <a:r>
              <a:rPr lang="en-US" sz="1500" dirty="0">
                <a:latin typeface="+mj-lt"/>
              </a:rPr>
              <a:t>Listen for a request at a port</a:t>
            </a:r>
          </a:p>
          <a:p>
            <a:pPr marL="328613" lvl="1" indent="-144463"/>
            <a:r>
              <a:rPr lang="en-US" sz="1500" dirty="0">
                <a:latin typeface="+mj-lt"/>
              </a:rPr>
              <a:t>Talk to other http services</a:t>
            </a:r>
          </a:p>
          <a:p>
            <a:pPr marL="144463" indent="-144463"/>
            <a:r>
              <a:rPr lang="en-US" sz="1500" dirty="0">
                <a:latin typeface="+mj-lt"/>
              </a:rPr>
              <a:t>Don’t compare node to other programming language like C# or Java</a:t>
            </a:r>
          </a:p>
          <a:p>
            <a:pPr marL="144463" indent="-144463"/>
            <a:r>
              <a:rPr lang="en-US" sz="1500" dirty="0">
                <a:latin typeface="+mj-lt"/>
              </a:rPr>
              <a:t>Node is not a programming language , rather it is a runtime environment</a:t>
            </a:r>
          </a:p>
          <a:p>
            <a:pPr marL="144463" indent="-144463"/>
            <a:endParaRPr lang="en-US" sz="1500" dirty="0">
              <a:latin typeface="+mj-lt"/>
            </a:endParaRP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7" name="Picture 6">
            <a:extLst>
              <a:ext uri="{FF2B5EF4-FFF2-40B4-BE49-F238E27FC236}">
                <a16:creationId xmlns:a16="http://schemas.microsoft.com/office/drawing/2014/main" id="{3EBAAC50-3C2C-4F6E-B9BE-283A16817601}"/>
              </a:ext>
            </a:extLst>
          </p:cNvPr>
          <p:cNvPicPr>
            <a:picLocks noChangeAspect="1"/>
          </p:cNvPicPr>
          <p:nvPr/>
        </p:nvPicPr>
        <p:blipFill>
          <a:blip r:embed="rId2"/>
          <a:stretch>
            <a:fillRect/>
          </a:stretch>
        </p:blipFill>
        <p:spPr>
          <a:xfrm>
            <a:off x="6016173" y="1243619"/>
            <a:ext cx="5665496" cy="4370761"/>
          </a:xfrm>
          <a:prstGeom prst="rect">
            <a:avLst/>
          </a:prstGeom>
        </p:spPr>
      </p:pic>
    </p:spTree>
    <p:extLst>
      <p:ext uri="{BB962C8B-B14F-4D97-AF65-F5344CB8AC3E}">
        <p14:creationId xmlns:p14="http://schemas.microsoft.com/office/powerpoint/2010/main" val="176384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284F76-D3B6-456D-ABDD-E5867D162053}"/>
              </a:ext>
            </a:extLst>
          </p:cNvPr>
          <p:cNvSpPr>
            <a:spLocks noGrp="1"/>
          </p:cNvSpPr>
          <p:nvPr>
            <p:ph type="title"/>
          </p:nvPr>
        </p:nvSpPr>
        <p:spPr/>
        <p:txBody>
          <a:bodyPr/>
          <a:lstStyle/>
          <a:p>
            <a:r>
              <a:rPr lang="en-US" dirty="0"/>
              <a:t>HOW NODE works</a:t>
            </a:r>
          </a:p>
        </p:txBody>
      </p:sp>
      <p:sp>
        <p:nvSpPr>
          <p:cNvPr id="13" name="Content Placeholder 1">
            <a:extLst>
              <a:ext uri="{FF2B5EF4-FFF2-40B4-BE49-F238E27FC236}">
                <a16:creationId xmlns:a16="http://schemas.microsoft.com/office/drawing/2014/main" id="{44081710-3FC9-46DA-8D81-1F55F8075113}"/>
              </a:ext>
            </a:extLst>
          </p:cNvPr>
          <p:cNvSpPr txBox="1">
            <a:spLocks/>
          </p:cNvSpPr>
          <p:nvPr/>
        </p:nvSpPr>
        <p:spPr>
          <a:xfrm>
            <a:off x="380777" y="747278"/>
            <a:ext cx="5034792" cy="1386020"/>
          </a:xfrm>
          <a:prstGeom prst="rect">
            <a:avLst/>
          </a:prstGeom>
        </p:spPr>
        <p:txBody>
          <a:bodyPr wrap="square" lIns="0" tIns="0" rIns="0" bIns="0" anchor="t" anchorCtr="0">
            <a:spAutoFit/>
          </a:bodyPr>
          <a:lst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Arial" panose="020B0604020202020204"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lvl="0" indent="0">
              <a:lnSpc>
                <a:spcPct val="80000"/>
              </a:lnSpc>
              <a:spcBef>
                <a:spcPct val="0"/>
              </a:spcBef>
              <a:buNone/>
            </a:pPr>
            <a:r>
              <a:rPr lang="en-US" sz="1800" cap="all" dirty="0">
                <a:solidFill>
                  <a:schemeClr val="accent2"/>
                </a:solidFill>
                <a:latin typeface="Graphik Black" panose="020B0A03030202060203" pitchFamily="34" charset="0"/>
              </a:rPr>
              <a:t>Synchronous vs asynchronous</a:t>
            </a:r>
          </a:p>
          <a:p>
            <a:pPr marL="144463" indent="-144463"/>
            <a:endParaRPr lang="en-US" sz="1500" dirty="0">
              <a:latin typeface="+mj-lt"/>
            </a:endParaRPr>
          </a:p>
          <a:p>
            <a:pPr marL="144463" indent="-144463">
              <a:spcBef>
                <a:spcPts val="400"/>
              </a:spcBef>
            </a:pPr>
            <a:endParaRPr lang="en-US" sz="1500" dirty="0">
              <a:latin typeface="+mj-lt"/>
            </a:endParaRPr>
          </a:p>
          <a:p>
            <a:pPr marL="144463" indent="-144463"/>
            <a:endParaRPr lang="en-US" sz="1500" dirty="0">
              <a:latin typeface="+mj-lt"/>
            </a:endParaRPr>
          </a:p>
          <a:p>
            <a:pPr marL="328613" lvl="1" indent="-144463"/>
            <a:endParaRPr lang="en-US" sz="1500" dirty="0">
              <a:latin typeface="+mj-lt"/>
            </a:endParaRPr>
          </a:p>
        </p:txBody>
      </p:sp>
      <p:pic>
        <p:nvPicPr>
          <p:cNvPr id="5" name="Picture 4">
            <a:extLst>
              <a:ext uri="{FF2B5EF4-FFF2-40B4-BE49-F238E27FC236}">
                <a16:creationId xmlns:a16="http://schemas.microsoft.com/office/drawing/2014/main" id="{55D9C982-3BA0-40C3-AD33-0C65DCB87F86}"/>
              </a:ext>
            </a:extLst>
          </p:cNvPr>
          <p:cNvPicPr>
            <a:picLocks noChangeAspect="1"/>
          </p:cNvPicPr>
          <p:nvPr/>
        </p:nvPicPr>
        <p:blipFill>
          <a:blip r:embed="rId3"/>
          <a:stretch>
            <a:fillRect/>
          </a:stretch>
        </p:blipFill>
        <p:spPr>
          <a:xfrm>
            <a:off x="317703" y="2264121"/>
            <a:ext cx="2720578" cy="1995526"/>
          </a:xfrm>
          <a:prstGeom prst="rect">
            <a:avLst/>
          </a:prstGeom>
        </p:spPr>
      </p:pic>
      <p:pic>
        <p:nvPicPr>
          <p:cNvPr id="6" name="Picture 5">
            <a:extLst>
              <a:ext uri="{FF2B5EF4-FFF2-40B4-BE49-F238E27FC236}">
                <a16:creationId xmlns:a16="http://schemas.microsoft.com/office/drawing/2014/main" id="{5E29CD0F-7745-4464-AF89-0EA86F488226}"/>
              </a:ext>
            </a:extLst>
          </p:cNvPr>
          <p:cNvPicPr>
            <a:picLocks noChangeAspect="1"/>
          </p:cNvPicPr>
          <p:nvPr/>
        </p:nvPicPr>
        <p:blipFill>
          <a:blip r:embed="rId4"/>
          <a:stretch>
            <a:fillRect/>
          </a:stretch>
        </p:blipFill>
        <p:spPr>
          <a:xfrm>
            <a:off x="8319205" y="3932580"/>
            <a:ext cx="1987163" cy="1620727"/>
          </a:xfrm>
          <a:prstGeom prst="rect">
            <a:avLst/>
          </a:prstGeom>
        </p:spPr>
      </p:pic>
      <p:pic>
        <p:nvPicPr>
          <p:cNvPr id="8" name="Picture 7">
            <a:extLst>
              <a:ext uri="{FF2B5EF4-FFF2-40B4-BE49-F238E27FC236}">
                <a16:creationId xmlns:a16="http://schemas.microsoft.com/office/drawing/2014/main" id="{D25EF958-4842-4532-84E9-42CA6FBA16E0}"/>
              </a:ext>
            </a:extLst>
          </p:cNvPr>
          <p:cNvPicPr>
            <a:picLocks noChangeAspect="1"/>
          </p:cNvPicPr>
          <p:nvPr/>
        </p:nvPicPr>
        <p:blipFill>
          <a:blip r:embed="rId5"/>
          <a:stretch>
            <a:fillRect/>
          </a:stretch>
        </p:blipFill>
        <p:spPr>
          <a:xfrm>
            <a:off x="4599812" y="1968421"/>
            <a:ext cx="2116932" cy="1717032"/>
          </a:xfrm>
          <a:prstGeom prst="rect">
            <a:avLst/>
          </a:prstGeom>
        </p:spPr>
      </p:pic>
      <p:pic>
        <p:nvPicPr>
          <p:cNvPr id="9" name="Picture 8">
            <a:extLst>
              <a:ext uri="{FF2B5EF4-FFF2-40B4-BE49-F238E27FC236}">
                <a16:creationId xmlns:a16="http://schemas.microsoft.com/office/drawing/2014/main" id="{56E8E570-5BB1-465D-8E9D-51457D953342}"/>
              </a:ext>
            </a:extLst>
          </p:cNvPr>
          <p:cNvPicPr>
            <a:picLocks noChangeAspect="1"/>
          </p:cNvPicPr>
          <p:nvPr/>
        </p:nvPicPr>
        <p:blipFill>
          <a:blip r:embed="rId6"/>
          <a:stretch>
            <a:fillRect/>
          </a:stretch>
        </p:blipFill>
        <p:spPr>
          <a:xfrm>
            <a:off x="8319205" y="1968421"/>
            <a:ext cx="1987163" cy="1717032"/>
          </a:xfrm>
          <a:prstGeom prst="rect">
            <a:avLst/>
          </a:prstGeom>
        </p:spPr>
      </p:pic>
      <p:pic>
        <p:nvPicPr>
          <p:cNvPr id="10" name="Picture 9">
            <a:extLst>
              <a:ext uri="{FF2B5EF4-FFF2-40B4-BE49-F238E27FC236}">
                <a16:creationId xmlns:a16="http://schemas.microsoft.com/office/drawing/2014/main" id="{564D744B-62BD-465F-A023-7D2167ED36DA}"/>
              </a:ext>
            </a:extLst>
          </p:cNvPr>
          <p:cNvPicPr>
            <a:picLocks noChangeAspect="1"/>
          </p:cNvPicPr>
          <p:nvPr/>
        </p:nvPicPr>
        <p:blipFill>
          <a:blip r:embed="rId7"/>
          <a:stretch>
            <a:fillRect/>
          </a:stretch>
        </p:blipFill>
        <p:spPr>
          <a:xfrm>
            <a:off x="8319205" y="1069682"/>
            <a:ext cx="1987163" cy="651612"/>
          </a:xfrm>
          <a:prstGeom prst="rect">
            <a:avLst/>
          </a:prstGeom>
        </p:spPr>
      </p:pic>
      <p:pic>
        <p:nvPicPr>
          <p:cNvPr id="11" name="Picture 10">
            <a:extLst>
              <a:ext uri="{FF2B5EF4-FFF2-40B4-BE49-F238E27FC236}">
                <a16:creationId xmlns:a16="http://schemas.microsoft.com/office/drawing/2014/main" id="{BF943C05-7242-4946-8603-4167F0E1DF16}"/>
              </a:ext>
            </a:extLst>
          </p:cNvPr>
          <p:cNvPicPr>
            <a:picLocks noChangeAspect="1"/>
          </p:cNvPicPr>
          <p:nvPr/>
        </p:nvPicPr>
        <p:blipFill>
          <a:blip r:embed="rId8"/>
          <a:stretch>
            <a:fillRect/>
          </a:stretch>
        </p:blipFill>
        <p:spPr>
          <a:xfrm>
            <a:off x="3856184" y="3899245"/>
            <a:ext cx="3532070" cy="1218428"/>
          </a:xfrm>
          <a:prstGeom prst="rect">
            <a:avLst/>
          </a:prstGeom>
        </p:spPr>
      </p:pic>
      <p:pic>
        <p:nvPicPr>
          <p:cNvPr id="12" name="Picture 11">
            <a:extLst>
              <a:ext uri="{FF2B5EF4-FFF2-40B4-BE49-F238E27FC236}">
                <a16:creationId xmlns:a16="http://schemas.microsoft.com/office/drawing/2014/main" id="{26BC1B60-90A4-4218-BBBF-22F8976BA955}"/>
              </a:ext>
            </a:extLst>
          </p:cNvPr>
          <p:cNvPicPr>
            <a:picLocks noChangeAspect="1"/>
          </p:cNvPicPr>
          <p:nvPr/>
        </p:nvPicPr>
        <p:blipFill>
          <a:blip r:embed="rId9"/>
          <a:stretch>
            <a:fillRect/>
          </a:stretch>
        </p:blipFill>
        <p:spPr>
          <a:xfrm>
            <a:off x="4188275" y="5349415"/>
            <a:ext cx="2864028" cy="877806"/>
          </a:xfrm>
          <a:prstGeom prst="rect">
            <a:avLst/>
          </a:prstGeom>
        </p:spPr>
      </p:pic>
      <p:pic>
        <p:nvPicPr>
          <p:cNvPr id="14" name="Picture 13">
            <a:extLst>
              <a:ext uri="{FF2B5EF4-FFF2-40B4-BE49-F238E27FC236}">
                <a16:creationId xmlns:a16="http://schemas.microsoft.com/office/drawing/2014/main" id="{52804347-21B6-4383-BBC7-2AE98142E39D}"/>
              </a:ext>
            </a:extLst>
          </p:cNvPr>
          <p:cNvPicPr>
            <a:picLocks noChangeAspect="1"/>
          </p:cNvPicPr>
          <p:nvPr/>
        </p:nvPicPr>
        <p:blipFill>
          <a:blip r:embed="rId10"/>
          <a:stretch>
            <a:fillRect/>
          </a:stretch>
        </p:blipFill>
        <p:spPr>
          <a:xfrm>
            <a:off x="4599812" y="1069682"/>
            <a:ext cx="2116931" cy="684947"/>
          </a:xfrm>
          <a:prstGeom prst="rect">
            <a:avLst/>
          </a:prstGeom>
        </p:spPr>
      </p:pic>
      <p:sp>
        <p:nvSpPr>
          <p:cNvPr id="15" name="Title 2">
            <a:extLst>
              <a:ext uri="{FF2B5EF4-FFF2-40B4-BE49-F238E27FC236}">
                <a16:creationId xmlns:a16="http://schemas.microsoft.com/office/drawing/2014/main" id="{3A9F67FC-111F-4BFB-9F36-7A1F45EDEC3C}"/>
              </a:ext>
            </a:extLst>
          </p:cNvPr>
          <p:cNvSpPr txBox="1">
            <a:spLocks/>
          </p:cNvSpPr>
          <p:nvPr/>
        </p:nvSpPr>
        <p:spPr>
          <a:xfrm>
            <a:off x="104195" y="1830651"/>
            <a:ext cx="2934086" cy="302647"/>
          </a:xfrm>
          <a:prstGeom prst="rect">
            <a:avLst/>
          </a:prstGeom>
        </p:spPr>
        <p:txBody>
          <a:bodyPr wrap="square" lIns="0" tIns="0" rIns="0" bIns="0" anchor="t" anchorCtr="0">
            <a:spAutoFit/>
          </a:bodyPr>
          <a:lstStyle>
            <a:lvl1pPr marL="0" indent="0" algn="l" defTabSz="914377" rtl="0" eaLnBrk="1" latinLnBrk="0" hangingPunct="1">
              <a:lnSpc>
                <a:spcPct val="85000"/>
              </a:lnSpc>
              <a:spcBef>
                <a:spcPct val="0"/>
              </a:spcBef>
              <a:buNone/>
              <a:defRPr sz="3200" b="0" kern="1200" cap="all" baseline="0">
                <a:solidFill>
                  <a:schemeClr val="accent2"/>
                </a:solidFill>
                <a:latin typeface="Arial Black" panose="020B0A04020102020204" pitchFamily="34" charset="0"/>
                <a:ea typeface="+mj-ea"/>
                <a:cs typeface="+mj-cs"/>
              </a:defRPr>
            </a:lvl1pPr>
          </a:lstStyle>
          <a:p>
            <a:pPr algn="ctr">
              <a:lnSpc>
                <a:spcPct val="80000"/>
              </a:lnSpc>
            </a:pPr>
            <a:r>
              <a:rPr lang="en-US" sz="2400" dirty="0">
                <a:latin typeface="Graphik Black" panose="020B0A03030202060203" pitchFamily="34" charset="0"/>
              </a:rPr>
              <a:t>SCENARIO</a:t>
            </a:r>
          </a:p>
        </p:txBody>
      </p:sp>
    </p:spTree>
    <p:extLst>
      <p:ext uri="{BB962C8B-B14F-4D97-AF65-F5344CB8AC3E}">
        <p14:creationId xmlns:p14="http://schemas.microsoft.com/office/powerpoint/2010/main" val="222568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00000_Acc_Engl">
  <a:themeElements>
    <a:clrScheme name="Custom 9">
      <a:dk1>
        <a:sysClr val="windowText" lastClr="000000"/>
      </a:dk1>
      <a:lt1>
        <a:sysClr val="window" lastClr="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004DFF"/>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lnSpc>
            <a:spcPct val="90000"/>
          </a:lnSpc>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33350" indent="-133350" algn="l">
          <a:lnSpc>
            <a:spcPct val="90000"/>
          </a:lnSpc>
          <a:spcBef>
            <a:spcPts val="300"/>
          </a:spcBef>
          <a:buFont typeface="Arial" panose="020B0604020202020204" pitchFamily="34" charset="0"/>
          <a:buChar char="•"/>
          <a:defRPr sz="14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CSB00000_Acc_Engl_Graphik.potx" id="{1A3265B6-8FB7-4BE7-A2AF-0C73A605FCAB}" vid="{AB8D690C-83A2-410D-A780-9DA2820399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AEE4454DBAFD4FA47858D8EAD29F27" ma:contentTypeVersion="0" ma:contentTypeDescription="Create a new document." ma:contentTypeScope="" ma:versionID="5abfcab1f22bd2507fa1f7aa006198ac">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D181A3-74A3-4C9D-B131-DDAA92A4B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19077B2-AE87-4925-A67B-FBB6F160B18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194625D-395F-4ECB-9103-3AB55A05BF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MEAN_NE_Training</Template>
  <TotalTime>6889</TotalTime>
  <Words>2115</Words>
  <Application>Microsoft Office PowerPoint</Application>
  <PresentationFormat>Widescreen</PresentationFormat>
  <Paragraphs>311</Paragraphs>
  <Slides>48</Slides>
  <Notes>42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Arial Black</vt:lpstr>
      <vt:lpstr>Courier New</vt:lpstr>
      <vt:lpstr>Graphik</vt:lpstr>
      <vt:lpstr>Graphik Black</vt:lpstr>
      <vt:lpstr>Symbol</vt:lpstr>
      <vt:lpstr>CA00000_Acc_Engl</vt:lpstr>
      <vt:lpstr>think-cell Slide</vt:lpstr>
      <vt:lpstr>PowerPoint Presentation</vt:lpstr>
      <vt:lpstr>PowerPoint Presentation</vt:lpstr>
      <vt:lpstr>Self placed courses Learning target to enter in to MEAN stack course </vt:lpstr>
      <vt:lpstr>Local system setup To complete prior to instructor led MEAN stack course starts</vt:lpstr>
      <vt:lpstr>What is node ? – Evolution of node</vt:lpstr>
      <vt:lpstr>What is node? </vt:lpstr>
      <vt:lpstr>Companies using node?</vt:lpstr>
      <vt:lpstr>features of node</vt:lpstr>
      <vt:lpstr>HOW NODE works</vt:lpstr>
      <vt:lpstr>HOW NODE works – BLOCKING VS NON BLOCKING</vt:lpstr>
      <vt:lpstr>HOW NODE works – BLOCKING VS NON BLOCKING</vt:lpstr>
      <vt:lpstr>HOW NODE works – Event queue</vt:lpstr>
      <vt:lpstr>WHY USE NODE ?</vt:lpstr>
      <vt:lpstr>WHY USE NODE ? Continued…( Example)</vt:lpstr>
      <vt:lpstr>WHY USE NODE ? Continued…( Example)</vt:lpstr>
      <vt:lpstr>WHY USE NODE ? Continued…( Example)</vt:lpstr>
      <vt:lpstr>Useful Links</vt:lpstr>
      <vt:lpstr>NODE architecture - in perspective</vt:lpstr>
      <vt:lpstr>INSTALLING NODE – LaB Manual </vt:lpstr>
      <vt:lpstr>start a new Project –DEMO – LaB Manual </vt:lpstr>
      <vt:lpstr>Convert the api project to server – LaB Manual </vt:lpstr>
      <vt:lpstr>Connecting Node &amp; Angular –with an example</vt:lpstr>
      <vt:lpstr>CLIENT–server communication and evolution of REST Standard</vt:lpstr>
      <vt:lpstr>CLIENT–server communication and evolution of REST Standard</vt:lpstr>
      <vt:lpstr>What is REST anyway?</vt:lpstr>
      <vt:lpstr>REST - Constraint.. – The Uniform Interface NOUNS and  VERBS</vt:lpstr>
      <vt:lpstr>REST -  Constraint.. – The Uniform Interface NOUNS ands VERBS</vt:lpstr>
      <vt:lpstr>REST Standard -  for uri, operation and Data</vt:lpstr>
      <vt:lpstr>https://restfulapi.net/</vt:lpstr>
      <vt:lpstr>https://medium.com/hashmapinc/rest-good-practices-for-api-design-881439796dc9</vt:lpstr>
      <vt:lpstr>Adding node backend inside angular project- Demo</vt:lpstr>
      <vt:lpstr>Adding Express</vt:lpstr>
      <vt:lpstr>Express and other similar libraries</vt:lpstr>
      <vt:lpstr>Adding Express - Demo</vt:lpstr>
      <vt:lpstr>DEMO REMAINING NODE – Follow the lab manual</vt:lpstr>
      <vt:lpstr>CORS – Cross Origin Resource Sharing </vt:lpstr>
      <vt:lpstr>CORS – Cross Origin Resource Sharing </vt:lpstr>
      <vt:lpstr>CORS – Cross Origin Resource Sharing </vt:lpstr>
      <vt:lpstr>WHAT is mongo db?</vt:lpstr>
      <vt:lpstr>MongoDB - Overview</vt:lpstr>
      <vt:lpstr>RDBMS VS MongoDB</vt:lpstr>
      <vt:lpstr>NO SQL VS SQL</vt:lpstr>
      <vt:lpstr>Reasons for using NOSQL</vt:lpstr>
      <vt:lpstr>SQL VS NOSQL - Scalability</vt:lpstr>
      <vt:lpstr>SQL VS NOSQL</vt:lpstr>
      <vt:lpstr>Can we connect angular App directly to mongodb ?</vt:lpstr>
      <vt:lpstr>Wire-up Mongo DB ( 2 OPTIONS  LOCALLY INSATLL or cLOUD)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 Stack</dc:title>
  <dc:subject>CSB</dc:subject>
  <dc:creator>Ajith Kumar A M</dc:creator>
  <cp:keywords/>
  <dc:description/>
  <cp:lastModifiedBy>Ashoka Mahadevaiah</cp:lastModifiedBy>
  <cp:revision>580</cp:revision>
  <dcterms:created xsi:type="dcterms:W3CDTF">2020-04-03T17:19:38Z</dcterms:created>
  <dcterms:modified xsi:type="dcterms:W3CDTF">2020-10-02T18:19:01Z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0x010100D4AEE4454DBAFD4FA47858D8EAD29F27</vt:lpwstr>
  </property>
</Properties>
</file>